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D4BDD630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5" r:id="rId3"/>
    <p:sldId id="264" r:id="rId4"/>
    <p:sldId id="291" r:id="rId5"/>
    <p:sldId id="312" r:id="rId6"/>
    <p:sldId id="257" r:id="rId7"/>
    <p:sldId id="289" r:id="rId8"/>
    <p:sldId id="305" r:id="rId9"/>
    <p:sldId id="321" r:id="rId10"/>
    <p:sldId id="326" r:id="rId11"/>
    <p:sldId id="319" r:id="rId12"/>
    <p:sldId id="318" r:id="rId13"/>
    <p:sldId id="317" r:id="rId14"/>
    <p:sldId id="316" r:id="rId15"/>
    <p:sldId id="313" r:id="rId16"/>
    <p:sldId id="310" r:id="rId17"/>
    <p:sldId id="311" r:id="rId18"/>
    <p:sldId id="332" r:id="rId19"/>
    <p:sldId id="333" r:id="rId20"/>
    <p:sldId id="330" r:id="rId21"/>
    <p:sldId id="325" r:id="rId22"/>
    <p:sldId id="324" r:id="rId23"/>
    <p:sldId id="323" r:id="rId24"/>
    <p:sldId id="322" r:id="rId25"/>
    <p:sldId id="327" r:id="rId26"/>
    <p:sldId id="272" r:id="rId27"/>
    <p:sldId id="27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C2218AB-BAB6-498A-BD76-4AB95A13AC50}">
          <p14:sldIdLst>
            <p14:sldId id="256"/>
            <p14:sldId id="265"/>
            <p14:sldId id="264"/>
          </p14:sldIdLst>
        </p14:section>
        <p14:section name="서론" id="{7A006238-66B0-4ED5-85A7-AEDBD3B1D82F}">
          <p14:sldIdLst>
            <p14:sldId id="291"/>
          </p14:sldIdLst>
        </p14:section>
        <p14:section name="본론(개발)" id="{71FB8FB5-82A4-4A6A-B63F-4C1D9A387807}">
          <p14:sldIdLst>
            <p14:sldId id="312"/>
            <p14:sldId id="257"/>
            <p14:sldId id="289"/>
            <p14:sldId id="305"/>
            <p14:sldId id="321"/>
            <p14:sldId id="326"/>
            <p14:sldId id="319"/>
            <p14:sldId id="318"/>
            <p14:sldId id="317"/>
            <p14:sldId id="316"/>
            <p14:sldId id="313"/>
          </p14:sldIdLst>
        </p14:section>
        <p14:section name="결론" id="{D5D9A620-ACED-4E1F-8DBF-CFBC93255865}">
          <p14:sldIdLst>
            <p14:sldId id="310"/>
            <p14:sldId id="311"/>
            <p14:sldId id="332"/>
            <p14:sldId id="333"/>
          </p14:sldIdLst>
        </p14:section>
        <p14:section name="참고자료" id="{D98DF542-D272-48B6-AB07-3413175A9E91}">
          <p14:sldIdLst>
            <p14:sldId id="330"/>
            <p14:sldId id="325"/>
            <p14:sldId id="324"/>
            <p14:sldId id="323"/>
            <p14:sldId id="322"/>
            <p14:sldId id="327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0C8DBAA-E38D-C486-56A3-34A4096BA757}" name="최 리사" initials="최리" userId="S::rs.choi@takesolutionwr.onmicrosoft.com::4fb53c4b-4b4a-4023-b75a-628fcead531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8CA4"/>
    <a:srgbClr val="FFFFFF"/>
    <a:srgbClr val="E3F1F4"/>
    <a:srgbClr val="072A40"/>
    <a:srgbClr val="FAFAFA"/>
    <a:srgbClr val="A6A6A6"/>
    <a:srgbClr val="B0D9E1"/>
    <a:srgbClr val="74B6C1"/>
    <a:srgbClr val="000000"/>
    <a:srgbClr val="A9B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620"/>
    <p:restoredTop sz="57388" autoAdjust="0"/>
  </p:normalViewPr>
  <p:slideViewPr>
    <p:cSldViewPr snapToGrid="0">
      <p:cViewPr varScale="1">
        <p:scale>
          <a:sx n="60" d="100"/>
          <a:sy n="60" d="100"/>
        </p:scale>
        <p:origin x="77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1960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0" baseline="0" dirty="0"/>
              <a:t>Visualization on Clustering </a:t>
            </a:r>
            <a:r>
              <a:rPr lang="en-US" altLang="ko-KR" sz="1862" b="0" i="0" u="none" strike="noStrike" baseline="0" dirty="0">
                <a:effectLst/>
              </a:rPr>
              <a:t>Metric Score </a:t>
            </a:r>
            <a:endParaRPr lang="ko-KR" altLang="en-US" b="0" dirty="0"/>
          </a:p>
        </c:rich>
      </c:tx>
      <c:layout>
        <c:manualLayout>
          <c:xMode val="edge"/>
          <c:yMode val="edge"/>
          <c:x val="0.17558413025724437"/>
          <c:y val="4.32541840424877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이너셔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18554.672772852999</c:v>
                </c:pt>
                <c:pt idx="1">
                  <c:v>18241.473094559198</c:v>
                </c:pt>
                <c:pt idx="2">
                  <c:v>17974.269193435</c:v>
                </c:pt>
                <c:pt idx="3">
                  <c:v>17749.011801423101</c:v>
                </c:pt>
                <c:pt idx="4">
                  <c:v>17546.294772438301</c:v>
                </c:pt>
                <c:pt idx="5">
                  <c:v>17483.7614502258</c:v>
                </c:pt>
                <c:pt idx="6">
                  <c:v>17276.577435127201</c:v>
                </c:pt>
                <c:pt idx="7">
                  <c:v>17104.484900782099</c:v>
                </c:pt>
                <c:pt idx="8">
                  <c:v>17068.704471637298</c:v>
                </c:pt>
                <c:pt idx="9">
                  <c:v>16832.804150227399</c:v>
                </c:pt>
                <c:pt idx="10">
                  <c:v>16809.648711657701</c:v>
                </c:pt>
                <c:pt idx="11">
                  <c:v>16709.1407173726</c:v>
                </c:pt>
                <c:pt idx="12">
                  <c:v>16584.1761790815</c:v>
                </c:pt>
                <c:pt idx="13">
                  <c:v>16470.575837542499</c:v>
                </c:pt>
                <c:pt idx="14">
                  <c:v>16452.256639679301</c:v>
                </c:pt>
                <c:pt idx="15">
                  <c:v>16342.4906751821</c:v>
                </c:pt>
                <c:pt idx="16">
                  <c:v>16303.152083090201</c:v>
                </c:pt>
                <c:pt idx="17">
                  <c:v>16217.4244664942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D1-4EFF-B4FD-FCB997B12B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1291199"/>
        <c:axId val="661288287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실루엣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</c:numCache>
            </c:num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2.9100000000000001E-2</c:v>
                </c:pt>
                <c:pt idx="1">
                  <c:v>2.3199999999999998E-2</c:v>
                </c:pt>
                <c:pt idx="2">
                  <c:v>2.75E-2</c:v>
                </c:pt>
                <c:pt idx="3">
                  <c:v>3.3000000000000002E-2</c:v>
                </c:pt>
                <c:pt idx="4">
                  <c:v>3.5999999999999997E-2</c:v>
                </c:pt>
                <c:pt idx="5">
                  <c:v>3.2899999999999999E-2</c:v>
                </c:pt>
                <c:pt idx="6">
                  <c:v>3.8800000000000001E-2</c:v>
                </c:pt>
                <c:pt idx="7">
                  <c:v>3.9100000000000003E-2</c:v>
                </c:pt>
                <c:pt idx="8">
                  <c:v>4.1300000000000003E-2</c:v>
                </c:pt>
                <c:pt idx="9">
                  <c:v>4.36E-2</c:v>
                </c:pt>
                <c:pt idx="10">
                  <c:v>4.2900000000000001E-2</c:v>
                </c:pt>
                <c:pt idx="11">
                  <c:v>4.1599999999999998E-2</c:v>
                </c:pt>
                <c:pt idx="12">
                  <c:v>4.6199999999999998E-2</c:v>
                </c:pt>
                <c:pt idx="13">
                  <c:v>4.7100000000000003E-2</c:v>
                </c:pt>
                <c:pt idx="14">
                  <c:v>4.6399999999999997E-2</c:v>
                </c:pt>
                <c:pt idx="15">
                  <c:v>5.0200000000000002E-2</c:v>
                </c:pt>
                <c:pt idx="16">
                  <c:v>4.5699999999999998E-2</c:v>
                </c:pt>
                <c:pt idx="17">
                  <c:v>4.2700000000000002E-2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9D1-4EFF-B4FD-FCB997B12B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3662719"/>
        <c:axId val="403654815"/>
      </c:lineChart>
      <c:catAx>
        <c:axId val="6612911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b="0" dirty="0"/>
                  <a:t>클러스터 수</a:t>
                </a:r>
              </a:p>
            </c:rich>
          </c:tx>
          <c:layout>
            <c:manualLayout>
              <c:xMode val="edge"/>
              <c:yMode val="edge"/>
              <c:x val="0.3856424785130334"/>
              <c:y val="0.9019572003899007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1288287"/>
        <c:crosses val="autoZero"/>
        <c:auto val="1"/>
        <c:lblAlgn val="ctr"/>
        <c:lblOffset val="100"/>
        <c:noMultiLvlLbl val="0"/>
      </c:catAx>
      <c:valAx>
        <c:axId val="661288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A9B098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1291199"/>
        <c:crosses val="autoZero"/>
        <c:crossBetween val="between"/>
      </c:valAx>
      <c:valAx>
        <c:axId val="40365481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3662719"/>
        <c:crosses val="max"/>
        <c:crossBetween val="between"/>
      </c:valAx>
      <c:catAx>
        <c:axId val="40366271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036548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988079126758233"/>
          <c:y val="0.10428850455067357"/>
          <c:w val="0.10967499497848512"/>
          <c:h val="0.120542374182193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0_D4BDD63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31A714-0F9B-4723-9E96-C314A36A66FB}" authorId="{10C8DBAA-E38D-C486-56A3-34A4096BA757}" created="2022-09-28T00:43:10.577">
    <pc:sldMkLst xmlns:pc="http://schemas.microsoft.com/office/powerpoint/2013/main/command">
      <pc:docMk/>
      <pc:sldMk cId="3569210928" sldId="256"/>
    </pc:sldMkLst>
    <p188:txBody>
      <a:bodyPr/>
      <a:lstStyle/>
      <a:p>
        <a:r>
          <a:rPr lang="ko-KR" altLang="en-US"/>
          <a:t>후에 슬라이트 마스터에 템플릿 추가 예정이라 레이아웃 일괄 변경했습니다</a:t>
        </a:r>
      </a:p>
    </p188:txBody>
  </p188:cm>
  <p188:cm id="{C5696C20-DCDF-4A67-82CA-3F86F42413CE}" authorId="{10C8DBAA-E38D-C486-56A3-34A4096BA757}" created="2022-09-28T08:45:57.380">
    <pc:sldMkLst xmlns:pc="http://schemas.microsoft.com/office/powerpoint/2013/main/command">
      <pc:docMk/>
      <pc:sldMk cId="3569210928" sldId="256"/>
    </pc:sldMkLst>
    <p188:txBody>
      <a:bodyPr/>
      <a:lstStyle/>
      <a:p>
        <a:r>
          <a:rPr lang="ko-KR" altLang="en-US"/>
          <a:t>공유파일의 경우 글꼴포함 저장 기능이 활성화 되지 않는거로 확인했습니다.
글꼴은 완성 후에  KoPub돋움체로 적용하겠습니다.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2F51172-B1C7-2E70-C714-774595C048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E43F5-FDA8-434D-9E78-A0CCC9675B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1A5D8-AF8C-486A-848B-47A42A00413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9AB079-7C4E-C75F-22A3-B27137F705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552375-E5C7-3CFA-79AD-3060C7C7C7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E36CA-F347-4917-842C-C6368C48BB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224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286E4-2FD7-4D0A-BE57-726A5DC4AE4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5C2C2-4910-44B5-AFA0-4FB73D77D5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98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tword.co.kr/test/view/view.php?m_temp1=982&amp;id=1465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안녕하십니까</a:t>
            </a:r>
            <a:endParaRPr lang="en-US" altLang="ko-KR" dirty="0"/>
          </a:p>
          <a:p>
            <a:r>
              <a:rPr lang="en-US" altLang="ko-KR" dirty="0" err="1"/>
              <a:t>SloveX</a:t>
            </a:r>
            <a:r>
              <a:rPr lang="en-US" altLang="ko-KR" dirty="0"/>
              <a:t> </a:t>
            </a:r>
            <a:r>
              <a:rPr lang="ko-KR" altLang="en-US" dirty="0"/>
              <a:t>팀장 </a:t>
            </a:r>
            <a:r>
              <a:rPr lang="ko-KR" altLang="en-US" dirty="0" err="1"/>
              <a:t>최리사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중소기업 타겟 정부지원사업 추천 검색서비스 프로젝트 발표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안녕하십니까</a:t>
            </a:r>
            <a:endParaRPr lang="en-US" altLang="ko-KR" dirty="0"/>
          </a:p>
          <a:p>
            <a:r>
              <a:rPr lang="en-US" altLang="ko-KR" dirty="0" err="1"/>
              <a:t>SolveX</a:t>
            </a:r>
            <a:r>
              <a:rPr lang="ko-KR" altLang="en-US" dirty="0"/>
              <a:t>팀 팀장 </a:t>
            </a:r>
            <a:r>
              <a:rPr lang="ko-KR" altLang="en-US" dirty="0" err="1"/>
              <a:t>최리사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중소기업 타겟 </a:t>
            </a:r>
            <a:r>
              <a:rPr lang="ko-KR" altLang="en-US" dirty="0" err="1"/>
              <a:t>저부지원사업</a:t>
            </a:r>
            <a:r>
              <a:rPr lang="ko-KR" altLang="en-US" dirty="0"/>
              <a:t> 추천 검색 서비스 프로젝트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953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</a:t>
            </a:r>
            <a:r>
              <a:rPr lang="en-US" altLang="ko-KR" dirty="0"/>
              <a:t>(3</a:t>
            </a:r>
            <a:r>
              <a:rPr lang="ko-KR" altLang="en-US" dirty="0"/>
              <a:t>분</a:t>
            </a:r>
            <a:r>
              <a:rPr lang="en-US" altLang="ko-KR" dirty="0"/>
              <a:t>) - 00</a:t>
            </a:r>
            <a:r>
              <a:rPr lang="ko-KR" altLang="en-US" dirty="0"/>
              <a:t>초</a:t>
            </a:r>
          </a:p>
          <a:p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그래프를 보시면 클러스터 수가 </a:t>
            </a:r>
            <a:r>
              <a:rPr lang="en-US" altLang="ko-KR" dirty="0">
                <a:highlight>
                  <a:srgbClr val="FFFF00"/>
                </a:highlight>
              </a:rPr>
              <a:t>10</a:t>
            </a:r>
            <a:r>
              <a:rPr lang="ko-KR" altLang="en-US" dirty="0">
                <a:highlight>
                  <a:srgbClr val="FFFF00"/>
                </a:highlight>
              </a:rPr>
              <a:t>에서 </a:t>
            </a:r>
            <a:r>
              <a:rPr lang="en-US" altLang="ko-KR" dirty="0">
                <a:highlight>
                  <a:srgbClr val="FFFF00"/>
                </a:highlight>
              </a:rPr>
              <a:t>11</a:t>
            </a:r>
            <a:r>
              <a:rPr lang="ko-KR" altLang="en-US" dirty="0">
                <a:highlight>
                  <a:srgbClr val="FFFF00"/>
                </a:highlight>
              </a:rPr>
              <a:t>로 넘어갈 때 </a:t>
            </a:r>
            <a:r>
              <a:rPr lang="ko-KR" altLang="en-US" dirty="0" err="1">
                <a:highlight>
                  <a:srgbClr val="FFFF00"/>
                </a:highlight>
              </a:rPr>
              <a:t>이너셔</a:t>
            </a:r>
            <a:r>
              <a:rPr lang="ko-KR" altLang="en-US" dirty="0">
                <a:highlight>
                  <a:srgbClr val="FFFF00"/>
                </a:highlight>
              </a:rPr>
              <a:t> 값의 변화가 가장 적다</a:t>
            </a:r>
            <a:r>
              <a:rPr lang="en-US" altLang="ko-KR" dirty="0">
                <a:highlight>
                  <a:srgbClr val="FFFF00"/>
                </a:highlight>
              </a:rPr>
              <a:t>. (</a:t>
            </a:r>
            <a:r>
              <a:rPr lang="ko-KR" altLang="en-US" dirty="0" err="1">
                <a:highlight>
                  <a:srgbClr val="FFFF00"/>
                </a:highlight>
              </a:rPr>
              <a:t>엘보포인틀르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ko-KR" altLang="en-US" dirty="0" err="1">
                <a:highlight>
                  <a:srgbClr val="FFFF00"/>
                </a:highlight>
              </a:rPr>
              <a:t>잡을때</a:t>
            </a:r>
            <a:r>
              <a:rPr lang="ko-KR" altLang="en-US" dirty="0">
                <a:highlight>
                  <a:srgbClr val="FFFF00"/>
                </a:highlight>
              </a:rPr>
              <a:t> 보통 </a:t>
            </a:r>
            <a:r>
              <a:rPr lang="ko-KR" altLang="en-US" dirty="0" err="1">
                <a:highlight>
                  <a:srgbClr val="FFFF00"/>
                </a:highlight>
              </a:rPr>
              <a:t>이너셔를</a:t>
            </a:r>
            <a:r>
              <a:rPr lang="ko-KR" altLang="en-US" dirty="0">
                <a:highlight>
                  <a:srgbClr val="FFFF00"/>
                </a:highlight>
              </a:rPr>
              <a:t> 많이 본다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</a:p>
          <a:p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>
                <a:highlight>
                  <a:srgbClr val="FFFF00"/>
                </a:highlight>
              </a:rPr>
              <a:t>해서 군집 개수를 </a:t>
            </a:r>
            <a:r>
              <a:rPr lang="en-US" altLang="ko-KR" dirty="0">
                <a:highlight>
                  <a:srgbClr val="FFFF00"/>
                </a:highlight>
              </a:rPr>
              <a:t>10</a:t>
            </a:r>
            <a:r>
              <a:rPr lang="ko-KR" altLang="en-US" dirty="0">
                <a:highlight>
                  <a:srgbClr val="FFFF00"/>
                </a:highlight>
              </a:rPr>
              <a:t>개로 </a:t>
            </a:r>
            <a:r>
              <a:rPr lang="ko-KR" altLang="en-US" b="1" dirty="0">
                <a:highlight>
                  <a:srgbClr val="FFFF00"/>
                </a:highlight>
              </a:rPr>
              <a:t>설정하였고 그 중</a:t>
            </a:r>
            <a:r>
              <a:rPr lang="en-US" altLang="ko-KR" b="1" dirty="0">
                <a:highlight>
                  <a:srgbClr val="FFFF00"/>
                </a:highlight>
              </a:rPr>
              <a:t> </a:t>
            </a:r>
            <a:r>
              <a:rPr lang="ko-KR" altLang="en-US" b="1" dirty="0">
                <a:highlight>
                  <a:srgbClr val="FFFF00"/>
                </a:highlight>
              </a:rPr>
              <a:t>군집 특성이 비교적 확실히 나타난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>
                <a:highlight>
                  <a:srgbClr val="FFFF00"/>
                </a:highlight>
              </a:rPr>
              <a:t>8</a:t>
            </a:r>
            <a:r>
              <a:rPr lang="ko-KR" altLang="en-US" dirty="0">
                <a:highlight>
                  <a:srgbClr val="FFFF00"/>
                </a:highlight>
              </a:rPr>
              <a:t>개를 </a:t>
            </a:r>
            <a:r>
              <a:rPr lang="ko-KR" altLang="en-US" dirty="0" err="1">
                <a:highlight>
                  <a:srgbClr val="FFFF00"/>
                </a:highlight>
              </a:rPr>
              <a:t>추천해시태그로</a:t>
            </a:r>
            <a:r>
              <a:rPr lang="ko-KR" altLang="en-US" dirty="0">
                <a:highlight>
                  <a:srgbClr val="FFFF00"/>
                </a:highlight>
              </a:rPr>
              <a:t> 지정하였습니다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 </a:t>
            </a:r>
            <a:r>
              <a:rPr lang="en-US" altLang="ko-KR" dirty="0" err="1"/>
              <a:t>Kmeans</a:t>
            </a:r>
            <a:r>
              <a:rPr lang="en-US" altLang="ko-KR" dirty="0"/>
              <a:t> </a:t>
            </a:r>
            <a:r>
              <a:rPr lang="ko-KR" altLang="en-US" dirty="0"/>
              <a:t>알고리즘으로 군집의 개수를</a:t>
            </a:r>
            <a:r>
              <a:rPr lang="en-US" altLang="ko-KR" dirty="0"/>
              <a:t> 10</a:t>
            </a:r>
            <a:r>
              <a:rPr lang="ko-KR" altLang="en-US" dirty="0"/>
              <a:t>개로 설정했는지 설명하는 근거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이너셔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중심점과의 거리</a:t>
            </a:r>
            <a:r>
              <a:rPr lang="en-US" altLang="ko-KR" dirty="0"/>
              <a:t>, </a:t>
            </a:r>
            <a:r>
              <a:rPr lang="ko-KR" altLang="en-US" dirty="0"/>
              <a:t>차트 왼쪽</a:t>
            </a:r>
            <a:r>
              <a:rPr lang="en-US" altLang="ko-KR" dirty="0"/>
              <a:t>, </a:t>
            </a:r>
            <a:r>
              <a:rPr lang="ko-KR" altLang="en-US" dirty="0"/>
              <a:t>낮을수록 좋음</a:t>
            </a:r>
            <a:endParaRPr lang="en-US" altLang="ko-KR" dirty="0"/>
          </a:p>
          <a:p>
            <a:r>
              <a:rPr lang="ko-KR" altLang="en-US" dirty="0"/>
              <a:t>실루엣 </a:t>
            </a:r>
            <a:r>
              <a:rPr lang="en-US" altLang="ko-KR" dirty="0"/>
              <a:t>: </a:t>
            </a:r>
            <a:r>
              <a:rPr lang="ko-KR" altLang="en-US" dirty="0"/>
              <a:t>밀집도</a:t>
            </a:r>
            <a:r>
              <a:rPr lang="en-US" altLang="ko-KR" dirty="0"/>
              <a:t>, </a:t>
            </a:r>
            <a:r>
              <a:rPr lang="ko-KR" altLang="en-US" dirty="0"/>
              <a:t>차트 왼쪽</a:t>
            </a:r>
            <a:r>
              <a:rPr lang="en-US" altLang="ko-KR" dirty="0"/>
              <a:t>, </a:t>
            </a:r>
            <a:r>
              <a:rPr lang="ko-KR" altLang="en-US" dirty="0"/>
              <a:t>높을수록 좋음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이너셔</a:t>
            </a:r>
            <a:r>
              <a:rPr lang="ko-KR" altLang="en-US" dirty="0"/>
              <a:t> 값의 변화율이 가장 적은 </a:t>
            </a:r>
            <a:r>
              <a:rPr lang="en-US" altLang="ko-KR" dirty="0"/>
              <a:t>point(=10)</a:t>
            </a:r>
            <a:r>
              <a:rPr lang="ko-KR" altLang="en-US" dirty="0"/>
              <a:t>를 파악했고</a:t>
            </a:r>
            <a:r>
              <a:rPr lang="en-US" altLang="ko-KR" dirty="0"/>
              <a:t>, </a:t>
            </a:r>
            <a:r>
              <a:rPr lang="ko-KR" altLang="en-US" dirty="0"/>
              <a:t>이를 클러스터 수로 지정했다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내부공유내용 </a:t>
            </a:r>
            <a:r>
              <a:rPr lang="en-US" altLang="ko-KR" dirty="0"/>
              <a:t>:</a:t>
            </a:r>
            <a:r>
              <a:rPr lang="ko-KR" altLang="en-US" dirty="0"/>
              <a:t> 사실 </a:t>
            </a:r>
            <a:r>
              <a:rPr lang="en-US" altLang="ko-KR" dirty="0"/>
              <a:t>7</a:t>
            </a:r>
            <a:r>
              <a:rPr lang="ko-KR" altLang="en-US" dirty="0"/>
              <a:t>개가 제일 적당한데</a:t>
            </a:r>
            <a:r>
              <a:rPr lang="en-US" altLang="ko-KR" dirty="0"/>
              <a:t>, 7</a:t>
            </a:r>
            <a:r>
              <a:rPr lang="ko-KR" altLang="en-US" dirty="0"/>
              <a:t>개로 하면 </a:t>
            </a:r>
            <a:r>
              <a:rPr lang="ko-KR" altLang="en-US" dirty="0" err="1"/>
              <a:t>지원분야랑</a:t>
            </a:r>
            <a:r>
              <a:rPr lang="ko-KR" altLang="en-US" dirty="0"/>
              <a:t> 거의 비슷하게 나옴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740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</a:t>
            </a:r>
            <a:r>
              <a:rPr lang="en-US" altLang="ko-KR" dirty="0"/>
              <a:t>(3</a:t>
            </a:r>
            <a:r>
              <a:rPr lang="ko-KR" altLang="en-US" dirty="0"/>
              <a:t>분</a:t>
            </a:r>
            <a:r>
              <a:rPr lang="en-US" altLang="ko-KR" dirty="0"/>
              <a:t>) - 00</a:t>
            </a:r>
            <a:r>
              <a:rPr lang="ko-KR" altLang="en-US" dirty="0"/>
              <a:t>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클러스러팅된</a:t>
            </a:r>
            <a:r>
              <a:rPr lang="ko-KR" altLang="en-US" dirty="0"/>
              <a:t> 문서들을 직접 샘플링한 후에 </a:t>
            </a:r>
            <a:r>
              <a:rPr lang="ko-KR" altLang="en-US" dirty="0" err="1"/>
              <a:t>워드클라우드로</a:t>
            </a:r>
            <a:r>
              <a:rPr lang="ko-KR" altLang="en-US" dirty="0"/>
              <a:t> 시각화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036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</a:t>
            </a:r>
            <a:r>
              <a:rPr lang="en-US" altLang="ko-KR" dirty="0"/>
              <a:t>(3</a:t>
            </a:r>
            <a:r>
              <a:rPr lang="ko-KR" altLang="en-US" dirty="0"/>
              <a:t>분</a:t>
            </a:r>
            <a:r>
              <a:rPr lang="en-US" altLang="ko-KR" dirty="0"/>
              <a:t>) - 00</a:t>
            </a:r>
            <a:r>
              <a:rPr lang="ko-KR" altLang="en-US" dirty="0"/>
              <a:t>초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046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</a:t>
            </a:r>
            <a:r>
              <a:rPr lang="en-US" altLang="ko-KR" dirty="0"/>
              <a:t>(3</a:t>
            </a:r>
            <a:r>
              <a:rPr lang="ko-KR" altLang="en-US" dirty="0"/>
              <a:t>분</a:t>
            </a:r>
            <a:r>
              <a:rPr lang="en-US" altLang="ko-KR" dirty="0"/>
              <a:t>) - 00</a:t>
            </a:r>
            <a:r>
              <a:rPr lang="ko-KR" altLang="en-US" dirty="0"/>
              <a:t>초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196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</a:t>
            </a:r>
            <a:r>
              <a:rPr lang="en-US" altLang="ko-KR" dirty="0"/>
              <a:t>(3</a:t>
            </a:r>
            <a:r>
              <a:rPr lang="ko-KR" altLang="en-US" dirty="0"/>
              <a:t>분</a:t>
            </a:r>
            <a:r>
              <a:rPr lang="en-US" altLang="ko-KR" dirty="0"/>
              <a:t>) – </a:t>
            </a:r>
            <a:r>
              <a:rPr lang="ko-KR" altLang="en-US" dirty="0"/>
              <a:t>여기까지 </a:t>
            </a:r>
            <a:r>
              <a:rPr lang="en-US" altLang="ko-KR" dirty="0"/>
              <a:t>5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</a:t>
            </a:r>
            <a:r>
              <a:rPr lang="en-US" altLang="ko-KR" dirty="0"/>
              <a:t>~6</a:t>
            </a:r>
            <a:r>
              <a:rPr lang="ko-KR" altLang="en-US" dirty="0" err="1"/>
              <a:t>분이어야함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이렇게 </a:t>
            </a:r>
            <a:r>
              <a:rPr lang="en-US" altLang="ko-KR" dirty="0">
                <a:highlight>
                  <a:srgbClr val="FFFF00"/>
                </a:highlight>
              </a:rPr>
              <a:t>8</a:t>
            </a:r>
            <a:r>
              <a:rPr lang="ko-KR" altLang="en-US" dirty="0">
                <a:highlight>
                  <a:srgbClr val="FFFF00"/>
                </a:highlight>
              </a:rPr>
              <a:t>개 군집을 </a:t>
            </a:r>
            <a:r>
              <a:rPr lang="ko-KR" altLang="en-US" dirty="0" err="1">
                <a:highlight>
                  <a:srgbClr val="FFFF00"/>
                </a:highlight>
              </a:rPr>
              <a:t>추천해시태그에</a:t>
            </a:r>
            <a:r>
              <a:rPr lang="ko-KR" altLang="en-US" dirty="0">
                <a:highlight>
                  <a:srgbClr val="FFFF00"/>
                </a:highlight>
              </a:rPr>
              <a:t> 적용하였습니다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일자리</a:t>
            </a:r>
            <a:r>
              <a:rPr lang="en-US" altLang="ko-KR" dirty="0"/>
              <a:t>’</a:t>
            </a:r>
            <a:r>
              <a:rPr lang="ko-KR" altLang="en-US" dirty="0"/>
              <a:t>의 경우</a:t>
            </a:r>
            <a:r>
              <a:rPr lang="en-US" altLang="ko-KR" dirty="0"/>
              <a:t> general </a:t>
            </a:r>
            <a:r>
              <a:rPr lang="ko-KR" altLang="en-US" dirty="0"/>
              <a:t>한 단어들이 많이 포함되어 있어 밀집도가 약한 </a:t>
            </a:r>
            <a:r>
              <a:rPr lang="en-US" altLang="ko-KR" dirty="0"/>
              <a:t>cluster</a:t>
            </a:r>
            <a:r>
              <a:rPr lang="ko-KR" altLang="en-US" dirty="0"/>
              <a:t>라고 간주됨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정성적인 평가를 통해 일자리</a:t>
            </a:r>
            <a:r>
              <a:rPr lang="en-US" altLang="ko-KR" dirty="0"/>
              <a:t> &amp; </a:t>
            </a:r>
            <a:r>
              <a:rPr lang="ko-KR" altLang="en-US" dirty="0"/>
              <a:t>육성 등의 키워드들이 포함된 공고들이 많이 있음을 보았고</a:t>
            </a:r>
            <a:r>
              <a:rPr lang="en-US" altLang="ko-KR" dirty="0"/>
              <a:t> </a:t>
            </a:r>
            <a:r>
              <a:rPr lang="ko-KR" altLang="en-US" dirty="0"/>
              <a:t>이에 </a:t>
            </a:r>
            <a:r>
              <a:rPr lang="en-US" altLang="ko-KR" dirty="0"/>
              <a:t>‘</a:t>
            </a:r>
            <a:r>
              <a:rPr lang="ko-KR" altLang="en-US" dirty="0"/>
              <a:t>일자리</a:t>
            </a:r>
            <a:r>
              <a:rPr lang="en-US" altLang="ko-KR" dirty="0"/>
              <a:t>’</a:t>
            </a:r>
            <a:r>
              <a:rPr lang="ko-KR" altLang="en-US" dirty="0"/>
              <a:t>라는 클러스터명을 할당함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567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58875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</a:t>
            </a:r>
            <a:r>
              <a:rPr lang="en-US" altLang="ko-KR" dirty="0"/>
              <a:t>(3</a:t>
            </a:r>
            <a:r>
              <a:rPr lang="ko-KR" altLang="en-US" dirty="0"/>
              <a:t>분</a:t>
            </a:r>
            <a:r>
              <a:rPr lang="en-US" altLang="ko-KR" dirty="0"/>
              <a:t>) – </a:t>
            </a:r>
            <a:r>
              <a:rPr lang="ko-KR" altLang="en-US" dirty="0"/>
              <a:t>시연영상 </a:t>
            </a:r>
            <a:r>
              <a:rPr lang="en-US" altLang="ko-KR" dirty="0"/>
              <a:t>40</a:t>
            </a:r>
            <a:r>
              <a:rPr lang="ko-KR" altLang="en-US" dirty="0"/>
              <a:t>초</a:t>
            </a:r>
          </a:p>
          <a:p>
            <a:endParaRPr lang="en-US" altLang="ko-KR" dirty="0"/>
          </a:p>
          <a:p>
            <a:r>
              <a:rPr lang="ko-KR" altLang="en-US" dirty="0"/>
              <a:t>현존 홈페이지에 </a:t>
            </a:r>
            <a:r>
              <a:rPr lang="en-US" altLang="ko-KR" dirty="0" err="1"/>
              <a:t>ict</a:t>
            </a:r>
            <a:r>
              <a:rPr lang="en-US" altLang="ko-KR" dirty="0"/>
              <a:t> </a:t>
            </a:r>
            <a:r>
              <a:rPr lang="ko-KR" altLang="en-US" dirty="0"/>
              <a:t>비즈니스 파트너십을 키워드로 </a:t>
            </a:r>
            <a:r>
              <a:rPr lang="ko-KR" altLang="en-US" dirty="0" err="1"/>
              <a:t>입력했을시</a:t>
            </a:r>
            <a:endParaRPr lang="ko-KR" altLang="en-US" dirty="0"/>
          </a:p>
          <a:p>
            <a:r>
              <a:rPr lang="ko-KR" altLang="en-US" dirty="0"/>
              <a:t>완전 검색결과를 </a:t>
            </a:r>
            <a:r>
              <a:rPr lang="en-US" altLang="ko-KR" dirty="0"/>
              <a:t>0</a:t>
            </a:r>
            <a:r>
              <a:rPr lang="ko-KR" altLang="en-US" dirty="0"/>
              <a:t>건으로 반환합니다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BizFLOA</a:t>
            </a:r>
            <a:r>
              <a:rPr lang="ko-KR" altLang="en-US" dirty="0"/>
              <a:t>에 동일 키워드를 입력했을 시</a:t>
            </a:r>
          </a:p>
          <a:p>
            <a:r>
              <a:rPr lang="ko-KR" altLang="en-US" dirty="0"/>
              <a:t>세 단어가 모두 포함된 공고를 반환합니다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 err="1">
                <a:highlight>
                  <a:srgbClr val="FFFF00"/>
                </a:highlight>
              </a:rPr>
              <a:t>추천해시태그</a:t>
            </a:r>
            <a:r>
              <a:rPr lang="ko-KR" altLang="en-US" dirty="0">
                <a:highlight>
                  <a:srgbClr val="FFFF00"/>
                </a:highlight>
              </a:rPr>
              <a:t> 중 중소기업을 선택해보겠습니다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r>
              <a:rPr lang="ko-KR" altLang="en-US" dirty="0"/>
              <a:t>지역은 서울</a:t>
            </a:r>
            <a:r>
              <a:rPr lang="en-US" altLang="ko-KR" dirty="0"/>
              <a:t>, </a:t>
            </a:r>
            <a:r>
              <a:rPr lang="ko-KR" altLang="en-US" dirty="0"/>
              <a:t>접수현황은 </a:t>
            </a:r>
            <a:r>
              <a:rPr lang="ko-KR" altLang="en-US" dirty="0" err="1"/>
              <a:t>접수중</a:t>
            </a:r>
            <a:r>
              <a:rPr lang="ko-KR" altLang="en-US" dirty="0"/>
              <a:t> 필터를 적용하여 특정지역에서 접수중인 공고를 확인할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814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결론</a:t>
            </a:r>
            <a:r>
              <a:rPr lang="en-US" altLang="ko-KR" dirty="0"/>
              <a:t>(1</a:t>
            </a:r>
            <a:r>
              <a:rPr lang="ko-KR" altLang="en-US" dirty="0"/>
              <a:t>분</a:t>
            </a:r>
            <a:r>
              <a:rPr lang="en-US" altLang="ko-KR" dirty="0"/>
              <a:t>) - 38</a:t>
            </a:r>
            <a:r>
              <a:rPr lang="ko-KR" altLang="en-US" dirty="0"/>
              <a:t>초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개 </a:t>
            </a:r>
            <a:r>
              <a:rPr lang="ko-KR" altLang="en-US" dirty="0" err="1"/>
              <a:t>목표중</a:t>
            </a:r>
            <a:r>
              <a:rPr lang="ko-KR" altLang="en-US" dirty="0"/>
              <a:t> </a:t>
            </a:r>
            <a:r>
              <a:rPr lang="en-US" altLang="ko-KR" dirty="0"/>
              <a:t>~ 6</a:t>
            </a:r>
            <a:r>
              <a:rPr lang="ko-KR" altLang="en-US" dirty="0"/>
              <a:t>개 목표 달성하였으며 </a:t>
            </a:r>
            <a:endParaRPr lang="en-US" altLang="ko-KR" dirty="0"/>
          </a:p>
          <a:p>
            <a:r>
              <a:rPr lang="ko-KR" altLang="en-US" dirty="0"/>
              <a:t>부분달성목표로는</a:t>
            </a:r>
            <a:endParaRPr lang="en-US" altLang="ko-KR" dirty="0"/>
          </a:p>
          <a:p>
            <a:r>
              <a:rPr lang="ko-KR" altLang="en-US" sz="1200" dirty="0">
                <a:latin typeface="맑은 고딕" panose="020F0502020204030204"/>
                <a:ea typeface="맑은 고딕" panose="020F0502020204030204"/>
              </a:rPr>
              <a:t>계획한 </a:t>
            </a:r>
            <a:r>
              <a:rPr lang="en-US" altLang="ko-KR" sz="1200" dirty="0">
                <a:latin typeface="맑은 고딕" panose="020F0502020204030204"/>
                <a:ea typeface="맑은 고딕" panose="020F0502020204030204"/>
              </a:rPr>
              <a:t>5</a:t>
            </a:r>
            <a:r>
              <a:rPr lang="ko-KR" altLang="en-US" sz="1200" dirty="0">
                <a:latin typeface="맑은 고딕" panose="020F0502020204030204"/>
                <a:ea typeface="맑은 고딕" panose="020F0502020204030204"/>
              </a:rPr>
              <a:t>개 사이트가 아닌 </a:t>
            </a:r>
            <a:r>
              <a:rPr lang="en-US" altLang="ko-KR" sz="1200" dirty="0">
                <a:latin typeface="맑은 고딕" panose="020F0502020204030204"/>
                <a:ea typeface="맑은 고딕" panose="020F0502020204030204"/>
              </a:rPr>
              <a:t>2</a:t>
            </a:r>
            <a:r>
              <a:rPr lang="ko-KR" altLang="en-US" sz="1200" dirty="0">
                <a:latin typeface="맑은 고딕" panose="020F0502020204030204"/>
                <a:ea typeface="맑은 고딕" panose="020F0502020204030204"/>
              </a:rPr>
              <a:t>개 사이트에서 데이터 수집한 것과</a:t>
            </a:r>
            <a:endParaRPr lang="en-US" altLang="ko-KR" sz="1200" dirty="0">
              <a:latin typeface="맑은 고딕" panose="020F0502020204030204"/>
              <a:ea typeface="맑은 고딕" panose="020F0502020204030204"/>
            </a:endParaRPr>
          </a:p>
          <a:p>
            <a:r>
              <a:rPr lang="ko-KR" altLang="en-US" dirty="0">
                <a:latin typeface="맑은 고딕" panose="020F0502020204030204"/>
                <a:ea typeface="맑은 고딕" panose="020F0502020204030204"/>
              </a:rPr>
              <a:t>접수기간과 지원금 정보 중 접수기간만 추출한 것</a:t>
            </a:r>
            <a:endParaRPr lang="en-US" altLang="ko-KR" dirty="0">
              <a:latin typeface="맑은 고딕" panose="020F0502020204030204"/>
              <a:ea typeface="맑은 고딕" panose="020F0502020204030204"/>
            </a:endParaRPr>
          </a:p>
          <a:p>
            <a:r>
              <a:rPr lang="ko-KR" altLang="en-US" dirty="0" err="1">
                <a:latin typeface="맑은 고딕" panose="020F0502020204030204"/>
                <a:ea typeface="맑은 고딕" panose="020F0502020204030204"/>
              </a:rPr>
              <a:t>미달성</a:t>
            </a:r>
            <a:r>
              <a:rPr lang="ko-KR" altLang="en-US" dirty="0">
                <a:latin typeface="맑은 고딕" panose="020F0502020204030204"/>
                <a:ea typeface="맑은 고딕" panose="020F0502020204030204"/>
              </a:rPr>
              <a:t> 목표는 개인화 </a:t>
            </a:r>
            <a:r>
              <a:rPr lang="ko-KR" altLang="en-US" dirty="0" err="1">
                <a:latin typeface="맑은 고딕" panose="020F0502020204030204"/>
                <a:ea typeface="맑은 고딕" panose="020F0502020204030204"/>
              </a:rPr>
              <a:t>추천서비스입니다</a:t>
            </a:r>
            <a:r>
              <a:rPr lang="en-US" altLang="ko-KR" dirty="0">
                <a:latin typeface="맑은 고딕" panose="020F0502020204030204"/>
                <a:ea typeface="맑은 고딕" panose="020F0502020204030204"/>
              </a:rPr>
              <a:t>.</a:t>
            </a:r>
          </a:p>
          <a:p>
            <a:r>
              <a:rPr lang="ko-KR" altLang="en-US" dirty="0">
                <a:latin typeface="맑은 고딕" panose="020F0502020204030204"/>
                <a:ea typeface="맑은 고딕" panose="020F0502020204030204"/>
              </a:rPr>
              <a:t> </a:t>
            </a:r>
            <a:endParaRPr lang="en-US" altLang="ko-KR" dirty="0">
              <a:latin typeface="맑은 고딕" panose="020F0502020204030204"/>
              <a:ea typeface="맑은 고딕" panose="020F0502020204030204"/>
            </a:endParaRPr>
          </a:p>
          <a:p>
            <a:r>
              <a:rPr lang="ko-KR" altLang="en-US" sz="1200" dirty="0">
                <a:latin typeface="맑은 고딕" panose="020F0502020204030204"/>
                <a:ea typeface="맑은 고딕" panose="020F0502020204030204"/>
              </a:rPr>
              <a:t>이를 반영하여 </a:t>
            </a:r>
            <a:r>
              <a:rPr lang="ko-KR" altLang="en-US" sz="1200" dirty="0" err="1">
                <a:latin typeface="맑은 고딕" panose="020F0502020204030204"/>
                <a:ea typeface="맑은 고딕" panose="020F0502020204030204"/>
              </a:rPr>
              <a:t>크롤링모듈</a:t>
            </a:r>
            <a:r>
              <a:rPr lang="ko-KR" altLang="en-US" sz="1200" dirty="0">
                <a:latin typeface="맑은 고딕" panose="020F0502020204030204"/>
                <a:ea typeface="맑은 고딕" panose="020F0502020204030204"/>
              </a:rPr>
              <a:t> 추가개발</a:t>
            </a:r>
            <a:r>
              <a:rPr lang="en-US" altLang="ko-KR" sz="1200" dirty="0">
                <a:latin typeface="맑은 고딕" panose="020F0502020204030204"/>
                <a:ea typeface="맑은 고딕" panose="020F0502020204030204"/>
              </a:rPr>
              <a:t>, </a:t>
            </a:r>
            <a:r>
              <a:rPr lang="ko-KR" altLang="en-US" sz="1200" dirty="0">
                <a:latin typeface="맑은 고딕" panose="020F0502020204030204"/>
                <a:ea typeface="맑은 고딕" panose="020F0502020204030204"/>
              </a:rPr>
              <a:t>알고리즘고도화</a:t>
            </a:r>
            <a:r>
              <a:rPr lang="en-US" altLang="ko-KR" sz="1200" dirty="0">
                <a:latin typeface="맑은 고딕" panose="020F0502020204030204"/>
                <a:ea typeface="맑은 고딕" panose="020F0502020204030204"/>
              </a:rPr>
              <a:t>, </a:t>
            </a:r>
            <a:r>
              <a:rPr lang="ko-KR" altLang="en-US" sz="1200" dirty="0">
                <a:latin typeface="맑은 고딕" panose="020F0502020204030204"/>
                <a:ea typeface="맑은 고딕" panose="020F0502020204030204"/>
              </a:rPr>
              <a:t>개인정보활용 기능 구현을 통해 기능적 부분을 추후에 개선하고자 합니다</a:t>
            </a:r>
            <a:r>
              <a:rPr lang="en-US" altLang="ko-KR" sz="1200" dirty="0">
                <a:latin typeface="맑은 고딕" panose="020F0502020204030204"/>
                <a:ea typeface="맑은 고딕" panose="020F0502020204030204"/>
              </a:rPr>
              <a:t>.</a:t>
            </a:r>
          </a:p>
          <a:p>
            <a:endParaRPr lang="en-US" altLang="ko-KR" dirty="0"/>
          </a:p>
          <a:p>
            <a:r>
              <a:rPr lang="en-US" altLang="ko-KR" sz="700" dirty="0"/>
              <a:t>2. </a:t>
            </a:r>
            <a:r>
              <a:rPr lang="ko-KR" altLang="en-US" sz="700" dirty="0"/>
              <a:t>부분달성</a:t>
            </a:r>
            <a:endParaRPr lang="ko-KR" altLang="en-US" sz="700" dirty="0">
              <a:latin typeface="Malgun Gothic"/>
              <a:ea typeface="맑은 고딕"/>
            </a:endParaRPr>
          </a:p>
          <a:p>
            <a:r>
              <a:rPr lang="ko-KR" altLang="ko-KR" sz="700" dirty="0">
                <a:latin typeface="Malgun Gothic"/>
                <a:ea typeface="Malgun Gothic"/>
              </a:rPr>
              <a:t>최소</a:t>
            </a:r>
            <a:r>
              <a:rPr lang="ko-KR" altLang="en-US" sz="700" dirty="0">
                <a:latin typeface="Malgun Gothic"/>
                <a:ea typeface="Malgun Gothic"/>
              </a:rPr>
              <a:t> </a:t>
            </a:r>
            <a:r>
              <a:rPr lang="ko-KR" altLang="ko-KR" sz="700" dirty="0">
                <a:latin typeface="Malgun Gothic"/>
                <a:ea typeface="Malgun Gothic"/>
              </a:rPr>
              <a:t>5개 이상의 사이트를 통한 데이터 수집</a:t>
            </a:r>
            <a:endParaRPr lang="ko-KR" altLang="en-US" sz="700" dirty="0">
              <a:ea typeface="+mn-lt"/>
              <a:cs typeface="+mn-lt"/>
            </a:endParaRPr>
          </a:p>
          <a:p>
            <a:r>
              <a:rPr lang="ko-KR" altLang="en-US" sz="700" dirty="0">
                <a:latin typeface="Malgun Gothic"/>
                <a:ea typeface="Malgun Gothic"/>
                <a:cs typeface="+mn-lt"/>
              </a:rPr>
              <a:t>  </a:t>
            </a:r>
            <a:r>
              <a:rPr lang="en-US" altLang="ko-KR" sz="700" dirty="0">
                <a:latin typeface="Malgun Gothic"/>
                <a:ea typeface="Malgun Gothic"/>
                <a:cs typeface="+mn-lt"/>
              </a:rPr>
              <a:t>-&gt; 각 </a:t>
            </a:r>
            <a:r>
              <a:rPr lang="en-US" altLang="ko-KR" sz="700" dirty="0" err="1">
                <a:latin typeface="Malgun Gothic"/>
                <a:ea typeface="Malgun Gothic"/>
                <a:cs typeface="+mn-lt"/>
              </a:rPr>
              <a:t>사이트마다</a:t>
            </a:r>
            <a:r>
              <a:rPr lang="en-US" altLang="ko-KR" sz="700" dirty="0">
                <a:latin typeface="Malgun Gothic"/>
                <a:ea typeface="Malgun Gothic"/>
                <a:cs typeface="+mn-lt"/>
              </a:rPr>
              <a:t> </a:t>
            </a:r>
            <a:r>
              <a:rPr lang="en-US" altLang="ko-KR" sz="700" dirty="0" err="1">
                <a:latin typeface="Malgun Gothic"/>
                <a:ea typeface="Malgun Gothic"/>
                <a:cs typeface="+mn-lt"/>
              </a:rPr>
              <a:t>적용될</a:t>
            </a:r>
            <a:r>
              <a:rPr lang="en-US" altLang="ko-KR" sz="7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  <a:cs typeface="+mn-lt"/>
              </a:rPr>
              <a:t>크롤링</a:t>
            </a:r>
            <a:r>
              <a:rPr lang="en-US" altLang="ko-KR" sz="7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  <a:cs typeface="+mn-lt"/>
              </a:rPr>
              <a:t>모듈을</a:t>
            </a:r>
            <a:r>
              <a:rPr lang="en-US" altLang="ko-KR" sz="7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  <a:cs typeface="+mn-lt"/>
              </a:rPr>
              <a:t>개발하기</a:t>
            </a:r>
            <a:r>
              <a:rPr lang="en-US" altLang="ko-KR" sz="7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  <a:cs typeface="+mn-lt"/>
              </a:rPr>
              <a:t>위해서는</a:t>
            </a:r>
            <a:r>
              <a:rPr lang="en-US" altLang="ko-KR" sz="7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  <a:cs typeface="+mn-lt"/>
              </a:rPr>
              <a:t>시간이</a:t>
            </a:r>
            <a:r>
              <a:rPr lang="en-US" altLang="ko-KR" sz="700" dirty="0">
                <a:latin typeface="Malgun Gothic"/>
                <a:ea typeface="Malgun Gothic"/>
                <a:cs typeface="+mn-lt"/>
              </a:rPr>
              <a:t> </a:t>
            </a:r>
            <a:r>
              <a:rPr lang="en-US" altLang="ko-KR" sz="700" dirty="0" err="1">
                <a:latin typeface="Malgun Gothic"/>
                <a:ea typeface="Malgun Gothic"/>
                <a:cs typeface="+mn-lt"/>
              </a:rPr>
              <a:t>더욱</a:t>
            </a:r>
            <a:r>
              <a:rPr lang="en-US" altLang="ko-KR" sz="700" dirty="0">
                <a:latin typeface="Malgun Gothic"/>
                <a:ea typeface="Malgun Gothic"/>
                <a:cs typeface="+mn-lt"/>
              </a:rPr>
              <a:t> </a:t>
            </a:r>
            <a:r>
              <a:rPr lang="en-US" altLang="ko-KR" sz="700" dirty="0" err="1">
                <a:latin typeface="Malgun Gothic"/>
                <a:ea typeface="Malgun Gothic"/>
                <a:cs typeface="+mn-lt"/>
              </a:rPr>
              <a:t>필요</a:t>
            </a:r>
            <a:endParaRPr lang="en-US" altLang="ko-KR" sz="700" dirty="0">
              <a:latin typeface="Malgun Gothic"/>
              <a:ea typeface="Malgun Gothic"/>
            </a:endParaRPr>
          </a:p>
          <a:p>
            <a:endParaRPr lang="en-US" altLang="ko-KR" sz="700" dirty="0">
              <a:latin typeface="Malgun Gothic"/>
              <a:ea typeface="Malgun Gothic"/>
            </a:endParaRPr>
          </a:p>
          <a:p>
            <a:r>
              <a:rPr lang="ko-KR" altLang="ko-KR" sz="700" dirty="0">
                <a:latin typeface="Malgun Gothic"/>
                <a:ea typeface="Malgun Gothic"/>
              </a:rPr>
              <a:t>공고문 텍스트 내 접수기간정보 및 지원금 정보 추출</a:t>
            </a:r>
            <a:endParaRPr lang="ko-KR" altLang="ko-KR" sz="7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r>
              <a:rPr lang="ko-KR" altLang="ko-KR" sz="700" dirty="0">
                <a:latin typeface="Malgun Gothic"/>
                <a:ea typeface="Malgun Gothic"/>
              </a:rPr>
              <a:t>  </a:t>
            </a:r>
            <a:r>
              <a:rPr lang="en-US" altLang="ko-KR" sz="700" dirty="0">
                <a:latin typeface="Malgun Gothic"/>
                <a:ea typeface="Malgun Gothic"/>
              </a:rPr>
              <a:t>-&gt; </a:t>
            </a:r>
            <a:r>
              <a:rPr lang="en-US" altLang="ko-KR" sz="700" dirty="0" err="1">
                <a:latin typeface="Malgun Gothic"/>
                <a:ea typeface="Malgun Gothic"/>
              </a:rPr>
              <a:t>공고문</a:t>
            </a:r>
            <a:r>
              <a:rPr lang="en-US" altLang="ko-KR" sz="700" dirty="0">
                <a:latin typeface="Malgun Gothic"/>
                <a:ea typeface="Malgun Gothic"/>
              </a:rPr>
              <a:t> 별 </a:t>
            </a:r>
            <a:r>
              <a:rPr lang="en-US" altLang="ko-KR" sz="700" dirty="0" err="1">
                <a:latin typeface="Malgun Gothic"/>
                <a:ea typeface="Malgun Gothic"/>
              </a:rPr>
              <a:t>텍스트</a:t>
            </a:r>
            <a:r>
              <a:rPr lang="en-US" altLang="ko-KR" sz="700" dirty="0">
                <a:latin typeface="Malgun Gothic"/>
                <a:ea typeface="Malgun Gothic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</a:rPr>
              <a:t>형태가</a:t>
            </a:r>
            <a:r>
              <a:rPr lang="en-US" altLang="ko-KR" sz="700" dirty="0">
                <a:latin typeface="Malgun Gothic"/>
                <a:ea typeface="Malgun Gothic"/>
              </a:rPr>
              <a:t> </a:t>
            </a:r>
            <a:r>
              <a:rPr lang="en-US" altLang="ko-KR" sz="700" dirty="0" err="1">
                <a:latin typeface="Malgun Gothic"/>
                <a:ea typeface="Malgun Gothic"/>
              </a:rPr>
              <a:t>상이하여</a:t>
            </a:r>
            <a:r>
              <a:rPr lang="en-US" altLang="ko-KR" sz="700" dirty="0">
                <a:latin typeface="Malgun Gothic"/>
                <a:ea typeface="Malgun Gothic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</a:rPr>
              <a:t>완벽히</a:t>
            </a:r>
            <a:r>
              <a:rPr lang="en-US" altLang="ko-KR" sz="700" dirty="0">
                <a:latin typeface="Malgun Gothic"/>
                <a:ea typeface="Malgun Gothic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</a:rPr>
              <a:t>모든</a:t>
            </a:r>
            <a:r>
              <a:rPr lang="en-US" altLang="ko-KR" sz="700" dirty="0">
                <a:latin typeface="Malgun Gothic"/>
                <a:ea typeface="Malgun Gothic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</a:rPr>
              <a:t>문서에서</a:t>
            </a:r>
            <a:r>
              <a:rPr lang="en-US" altLang="ko-KR" sz="700" dirty="0">
                <a:latin typeface="Malgun Gothic"/>
                <a:ea typeface="Malgun Gothic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</a:rPr>
              <a:t>정보를</a:t>
            </a:r>
            <a:r>
              <a:rPr lang="en-US" altLang="ko-KR" sz="700" dirty="0">
                <a:latin typeface="Malgun Gothic"/>
                <a:ea typeface="Malgun Gothic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</a:rPr>
              <a:t>추출하지</a:t>
            </a:r>
            <a:r>
              <a:rPr lang="en-US" altLang="ko-KR" sz="700" dirty="0">
                <a:latin typeface="Malgun Gothic"/>
                <a:ea typeface="Malgun Gothic"/>
              </a:rPr>
              <a:t> 못 함 </a:t>
            </a:r>
          </a:p>
          <a:p>
            <a:endParaRPr lang="en-US" altLang="ko-KR" sz="700" dirty="0">
              <a:latin typeface="Malgun Gothic"/>
              <a:ea typeface="Malgun Gothic"/>
            </a:endParaRPr>
          </a:p>
          <a:p>
            <a:r>
              <a:rPr lang="ko-KR" altLang="en-US" sz="700" dirty="0">
                <a:latin typeface="Malgun Gothic"/>
                <a:ea typeface="맑은 고딕"/>
              </a:rPr>
              <a:t>&lt;</a:t>
            </a:r>
            <a:r>
              <a:rPr lang="ko-KR" altLang="en-US" sz="700" dirty="0" err="1">
                <a:latin typeface="Malgun Gothic"/>
                <a:ea typeface="맑은 고딕"/>
              </a:rPr>
              <a:t>미달성</a:t>
            </a:r>
            <a:r>
              <a:rPr lang="ko-KR" altLang="en-US" sz="700" dirty="0">
                <a:latin typeface="Malgun Gothic"/>
                <a:ea typeface="맑은 고딕"/>
              </a:rPr>
              <a:t> 목표&gt;</a:t>
            </a:r>
          </a:p>
          <a:p>
            <a:endParaRPr lang="ko-KR" altLang="en-US" sz="700" dirty="0">
              <a:ea typeface="+mn-lt"/>
              <a:cs typeface="+mn-lt"/>
            </a:endParaRPr>
          </a:p>
          <a:p>
            <a:r>
              <a:rPr lang="ko-KR" altLang="en-US" sz="700" dirty="0">
                <a:latin typeface="Malgun Gothic"/>
                <a:ea typeface="Malgun Gothic"/>
              </a:rPr>
              <a:t>개인화 추천 서비스</a:t>
            </a:r>
            <a:endParaRPr lang="en-US" altLang="ko-KR" sz="700" dirty="0">
              <a:ea typeface="+mn-lt"/>
              <a:cs typeface="+mn-lt"/>
            </a:endParaRPr>
          </a:p>
          <a:p>
            <a:r>
              <a:rPr lang="ko-KR" altLang="en-US" sz="700" dirty="0">
                <a:latin typeface="Malgun Gothic"/>
                <a:ea typeface="Malgun Gothic"/>
              </a:rPr>
              <a:t>  </a:t>
            </a:r>
            <a:r>
              <a:rPr lang="en-US" altLang="ko-KR" sz="700" dirty="0">
                <a:latin typeface="Malgun Gothic"/>
                <a:ea typeface="Malgun Gothic"/>
              </a:rPr>
              <a:t>-&gt; </a:t>
            </a:r>
            <a:r>
              <a:rPr lang="en-US" altLang="ko-KR" sz="700" dirty="0" err="1">
                <a:latin typeface="Malgun Gothic"/>
                <a:ea typeface="Malgun Gothic"/>
              </a:rPr>
              <a:t>유저</a:t>
            </a:r>
            <a:r>
              <a:rPr lang="en-US" altLang="ko-KR" sz="700" dirty="0">
                <a:latin typeface="Malgun Gothic"/>
                <a:ea typeface="Malgun Gothic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</a:rPr>
              <a:t>정보를</a:t>
            </a:r>
            <a:r>
              <a:rPr lang="en-US" altLang="ko-KR" sz="700" dirty="0">
                <a:latin typeface="Malgun Gothic"/>
                <a:ea typeface="Malgun Gothic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</a:rPr>
              <a:t>입력받는</a:t>
            </a:r>
            <a:r>
              <a:rPr lang="en-US" altLang="ko-KR" sz="700" dirty="0">
                <a:latin typeface="Malgun Gothic"/>
                <a:ea typeface="Malgun Gothic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</a:rPr>
              <a:t>부분을</a:t>
            </a:r>
            <a:r>
              <a:rPr lang="en-US" altLang="ko-KR" sz="700" dirty="0">
                <a:latin typeface="Malgun Gothic"/>
                <a:ea typeface="Malgun Gothic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</a:rPr>
              <a:t>구현하지</a:t>
            </a:r>
            <a:r>
              <a:rPr lang="en-US" altLang="ko-KR" sz="700" dirty="0">
                <a:latin typeface="Malgun Gothic"/>
                <a:ea typeface="Malgun Gothic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</a:rPr>
              <a:t>못하여</a:t>
            </a:r>
            <a:r>
              <a:rPr lang="en-US" altLang="ko-KR" sz="700" dirty="0">
                <a:latin typeface="Malgun Gothic"/>
                <a:ea typeface="Malgun Gothic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</a:rPr>
              <a:t>해당</a:t>
            </a:r>
            <a:r>
              <a:rPr lang="en-US" altLang="ko-KR" sz="700" dirty="0">
                <a:latin typeface="Malgun Gothic"/>
                <a:ea typeface="Malgun Gothic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</a:rPr>
              <a:t>서비스를</a:t>
            </a:r>
            <a:r>
              <a:rPr lang="en-US" altLang="ko-KR" sz="700" dirty="0">
                <a:latin typeface="Malgun Gothic"/>
                <a:ea typeface="Malgun Gothic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</a:rPr>
              <a:t>개발</a:t>
            </a:r>
            <a:r>
              <a:rPr lang="en-US" altLang="ko-KR" sz="700" dirty="0">
                <a:latin typeface="Malgun Gothic"/>
                <a:ea typeface="Malgun Gothic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</a:rPr>
              <a:t>하지</a:t>
            </a:r>
            <a:r>
              <a:rPr lang="en-US" altLang="ko-KR" sz="700" dirty="0">
                <a:latin typeface="Malgun Gothic"/>
                <a:ea typeface="Malgun Gothic"/>
              </a:rPr>
              <a:t> 못 함</a:t>
            </a:r>
          </a:p>
          <a:p>
            <a:endParaRPr lang="ko-KR" altLang="ko-KR" sz="700" dirty="0">
              <a:latin typeface="Malgun Gothic"/>
              <a:ea typeface="Malgun Gothic"/>
            </a:endParaRPr>
          </a:p>
          <a:p>
            <a:r>
              <a:rPr lang="ko-KR" altLang="ko-KR" sz="700" dirty="0">
                <a:latin typeface="Malgun Gothic"/>
                <a:ea typeface="Malgun Gothic"/>
              </a:rPr>
              <a:t>추천 공고 메일 알림 서비스</a:t>
            </a:r>
            <a:endParaRPr lang="ko-KR" altLang="ko-KR" sz="700" dirty="0">
              <a:latin typeface="맑은 고딕" panose="020F0502020204030204"/>
              <a:ea typeface="맑은 고딕" panose="020B0503020000020004" pitchFamily="34" charset="-127"/>
            </a:endParaRPr>
          </a:p>
          <a:p>
            <a:r>
              <a:rPr lang="ko-KR" altLang="ko-KR" sz="700" dirty="0">
                <a:latin typeface="Malgun Gothic"/>
                <a:ea typeface="Malgun Gothic"/>
              </a:rPr>
              <a:t>  </a:t>
            </a:r>
            <a:r>
              <a:rPr lang="en-US" altLang="ko-KR" sz="700" dirty="0">
                <a:latin typeface="Malgun Gothic"/>
                <a:ea typeface="Malgun Gothic"/>
              </a:rPr>
              <a:t>-&gt; </a:t>
            </a:r>
            <a:r>
              <a:rPr lang="en-US" altLang="ko-KR" sz="700" dirty="0" err="1">
                <a:latin typeface="Malgun Gothic"/>
                <a:ea typeface="Malgun Gothic"/>
              </a:rPr>
              <a:t>DB와</a:t>
            </a:r>
            <a:r>
              <a:rPr lang="en-US" altLang="ko-KR" sz="700" dirty="0">
                <a:latin typeface="Malgun Gothic"/>
                <a:ea typeface="Malgun Gothic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</a:rPr>
              <a:t>메일링</a:t>
            </a:r>
            <a:r>
              <a:rPr lang="en-US" altLang="ko-KR" sz="700" dirty="0">
                <a:latin typeface="Malgun Gothic"/>
                <a:ea typeface="Malgun Gothic"/>
              </a:rPr>
              <a:t> </a:t>
            </a:r>
            <a:r>
              <a:rPr lang="en-US" altLang="ko-KR" sz="700" dirty="0" err="1">
                <a:latin typeface="Malgun Gothic"/>
                <a:ea typeface="Malgun Gothic"/>
              </a:rPr>
              <a:t>자동화</a:t>
            </a:r>
            <a:r>
              <a:rPr lang="en-US" altLang="ko-KR" sz="700" dirty="0">
                <a:latin typeface="Malgun Gothic"/>
                <a:ea typeface="Malgun Gothic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</a:rPr>
              <a:t>모듈간</a:t>
            </a:r>
            <a:r>
              <a:rPr lang="en-US" altLang="ko-KR" sz="700" dirty="0">
                <a:latin typeface="Malgun Gothic"/>
                <a:ea typeface="Malgun Gothic"/>
              </a:rPr>
              <a:t> </a:t>
            </a:r>
            <a:r>
              <a:rPr lang="en-US" altLang="ko-KR" sz="700" dirty="0" err="1">
                <a:latin typeface="Malgun Gothic"/>
                <a:ea typeface="Malgun Gothic"/>
              </a:rPr>
              <a:t>연결</a:t>
            </a:r>
            <a:r>
              <a:rPr lang="en-US" altLang="ko-KR" sz="700" dirty="0">
                <a:latin typeface="Malgun Gothic"/>
                <a:ea typeface="Malgun Gothic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</a:rPr>
              <a:t>과정에</a:t>
            </a:r>
            <a:r>
              <a:rPr lang="en-US" altLang="ko-KR" sz="700" dirty="0">
                <a:latin typeface="Malgun Gothic"/>
                <a:ea typeface="Malgun Gothic"/>
              </a:rPr>
              <a:t> </a:t>
            </a:r>
            <a:r>
              <a:rPr lang="en-US" altLang="ko-KR" sz="700" dirty="0" err="1">
                <a:latin typeface="Malgun Gothic"/>
                <a:ea typeface="Malgun Gothic"/>
              </a:rPr>
              <a:t>기술적</a:t>
            </a:r>
            <a:r>
              <a:rPr lang="en-US" altLang="ko-KR" sz="700" dirty="0">
                <a:latin typeface="Malgun Gothic"/>
                <a:ea typeface="Malgun Gothic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</a:rPr>
              <a:t>한계가</a:t>
            </a:r>
            <a:r>
              <a:rPr lang="en-US" altLang="ko-KR" sz="700" dirty="0">
                <a:latin typeface="Malgun Gothic"/>
                <a:ea typeface="Malgun Gothic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</a:rPr>
              <a:t>있어</a:t>
            </a:r>
            <a:r>
              <a:rPr lang="en-US" altLang="ko-KR" sz="700" dirty="0">
                <a:latin typeface="Malgun Gothic"/>
                <a:ea typeface="Malgun Gothic"/>
              </a:rPr>
              <a:t> </a:t>
            </a:r>
            <a:r>
              <a:rPr lang="en-US" altLang="ko-KR" sz="700" dirty="0" err="1">
                <a:latin typeface="Malgun Gothic"/>
                <a:ea typeface="Malgun Gothic"/>
              </a:rPr>
              <a:t>개발하지</a:t>
            </a:r>
            <a:r>
              <a:rPr lang="en-US" altLang="ko-KR" sz="700" dirty="0">
                <a:latin typeface="Malgun Gothic"/>
                <a:ea typeface="Malgun Gothic"/>
              </a:rPr>
              <a:t> 못 함 (RPA) </a:t>
            </a:r>
          </a:p>
          <a:p>
            <a:endParaRPr lang="en-US" altLang="ko-KR" sz="1200" dirty="0">
              <a:latin typeface="Malgun Gothic"/>
              <a:ea typeface="Malgun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75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결론</a:t>
            </a:r>
            <a:r>
              <a:rPr lang="en-US" altLang="ko-KR" dirty="0"/>
              <a:t>(1</a:t>
            </a:r>
            <a:r>
              <a:rPr lang="ko-KR" altLang="en-US" dirty="0"/>
              <a:t>분</a:t>
            </a:r>
            <a:r>
              <a:rPr lang="en-US" altLang="ko-KR" dirty="0"/>
              <a:t>) - 26</a:t>
            </a:r>
            <a:r>
              <a:rPr lang="ko-KR" altLang="en-US" dirty="0"/>
              <a:t>초</a:t>
            </a:r>
            <a:endParaRPr lang="en-US" altLang="ko-KR" sz="1200" dirty="0">
              <a:latin typeface="Malgun Gothic"/>
              <a:ea typeface="맑은 고딕"/>
            </a:endParaRPr>
          </a:p>
          <a:p>
            <a:endParaRPr lang="en-US" altLang="ko-KR" sz="800" dirty="0">
              <a:latin typeface="Malgun Gothic"/>
              <a:ea typeface="맑은 고딕"/>
            </a:endParaRPr>
          </a:p>
          <a:p>
            <a:r>
              <a:rPr lang="ko-KR" altLang="en-US" sz="800" dirty="0">
                <a:latin typeface="Malgun Gothic"/>
                <a:ea typeface="맑은 고딕"/>
              </a:rPr>
              <a:t>&lt;제시한 문제&gt;</a:t>
            </a:r>
          </a:p>
          <a:p>
            <a:endParaRPr lang="ko-KR" altLang="en-US" sz="800" dirty="0">
              <a:latin typeface="Malgun Gothic"/>
              <a:ea typeface="맑은 고딕"/>
            </a:endParaRPr>
          </a:p>
          <a:p>
            <a:r>
              <a:rPr lang="ko-KR" altLang="en-US" sz="800" dirty="0">
                <a:latin typeface="Malgun Gothic"/>
                <a:ea typeface="맑은 고딕"/>
              </a:rPr>
              <a:t>글로벌리 업무 자동화 트렌드가 점점 대세가 되어가고 있다.</a:t>
            </a:r>
            <a:endParaRPr lang="en-US" altLang="ko-KR" sz="800" dirty="0">
              <a:ea typeface="맑은 고딕"/>
            </a:endParaRPr>
          </a:p>
          <a:p>
            <a:r>
              <a:rPr lang="ko-KR" altLang="en-US" sz="800" dirty="0">
                <a:latin typeface="Malgun Gothic"/>
                <a:ea typeface="맑은 고딕"/>
              </a:rPr>
              <a:t>이러한 변화에 잘 대응하지 못하면 글로벌 경쟁에서 뒤쳐질 위험에 처해 있다.</a:t>
            </a:r>
            <a:endParaRPr lang="ko-KR" altLang="ko-KR" sz="800" dirty="0">
              <a:latin typeface="맑은 고딕" panose="020F0502020204030204"/>
              <a:ea typeface="맑은 고딕" panose="020B0503020000020004" pitchFamily="34" charset="-127"/>
            </a:endParaRPr>
          </a:p>
          <a:p>
            <a:r>
              <a:rPr lang="ko-KR" altLang="en-US" sz="800" dirty="0">
                <a:latin typeface="Malgun Gothic"/>
                <a:ea typeface="맑은 고딕"/>
              </a:rPr>
              <a:t>특히 중소기업의 경우 인적자원,</a:t>
            </a:r>
            <a:r>
              <a:rPr lang="ko-KR" altLang="en-US" sz="800" dirty="0">
                <a:latin typeface="Malgun Gothic"/>
                <a:ea typeface="+mn-lt"/>
                <a:cs typeface="+mn-lt"/>
              </a:rPr>
              <a:t> 재무적자원 등이 부족한 경우가 많은데,</a:t>
            </a:r>
            <a:endParaRPr lang="ko-KR" altLang="en-US" sz="800" dirty="0">
              <a:latin typeface="Malgun Gothic"/>
              <a:ea typeface="맑은 고딕"/>
            </a:endParaRPr>
          </a:p>
          <a:p>
            <a:r>
              <a:rPr lang="ko-KR" altLang="en-US" sz="800" dirty="0">
                <a:latin typeface="Malgun Gothic"/>
                <a:ea typeface="맑은 고딕"/>
              </a:rPr>
              <a:t>이러한 중소기업들이 변화를 따라가지 못하여 성장이 둔화된다면 궁극적으로 우리나라 국가경쟁력에 부정적인 영향을 줄 수 있다.</a:t>
            </a:r>
            <a:endParaRPr lang="en-US" altLang="ko-KR" sz="800" dirty="0">
              <a:latin typeface="Malgun Gothic"/>
              <a:ea typeface="맑은 고딕"/>
            </a:endParaRPr>
          </a:p>
          <a:p>
            <a:endParaRPr lang="en-US" altLang="ko-KR" sz="800" dirty="0">
              <a:latin typeface="Malgun Gothic"/>
              <a:ea typeface="맑은 고딕"/>
            </a:endParaRPr>
          </a:p>
          <a:p>
            <a:r>
              <a:rPr lang="en-US" altLang="ko-KR" sz="800" dirty="0" err="1">
                <a:latin typeface="Malgun Gothic"/>
                <a:ea typeface="맑은 고딕"/>
              </a:rPr>
              <a:t>BizFLOA</a:t>
            </a:r>
            <a:r>
              <a:rPr lang="ko-KR" altLang="en-US" sz="800" dirty="0">
                <a:latin typeface="Malgun Gothic"/>
                <a:ea typeface="맑은 고딕"/>
              </a:rPr>
              <a:t>의 기대효과로는</a:t>
            </a:r>
            <a:endParaRPr lang="en-US" altLang="ko-KR" sz="800" dirty="0">
              <a:latin typeface="Malgun Gothic"/>
              <a:ea typeface="맑은 고딕"/>
            </a:endParaRPr>
          </a:p>
          <a:p>
            <a:r>
              <a:rPr lang="ko-KR" altLang="en-US" sz="1200" dirty="0">
                <a:latin typeface="Malgun Gothic"/>
                <a:ea typeface="맑은 고딕"/>
              </a:rPr>
              <a:t>&lt;기대 효과&gt;</a:t>
            </a:r>
          </a:p>
          <a:p>
            <a:pPr marL="228600" indent="-228600">
              <a:buAutoNum type="arabicPeriod"/>
            </a:pPr>
            <a:r>
              <a:rPr lang="ko-KR" altLang="en-US" sz="1200" dirty="0">
                <a:latin typeface="Malgun Gothic"/>
                <a:ea typeface="맑은 고딕"/>
              </a:rPr>
              <a:t>단순작업 업무 자동화를 통한 고부가가치 인력 확보</a:t>
            </a:r>
            <a:endParaRPr lang="en-US" altLang="ko-KR" sz="1200" dirty="0">
              <a:latin typeface="Malgun Gothic"/>
              <a:ea typeface="맑은 고딕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Malgun Gothic"/>
              <a:ea typeface="맑은 고딕"/>
            </a:endParaRPr>
          </a:p>
          <a:p>
            <a:r>
              <a:rPr lang="en-US" altLang="ko-KR" sz="1200" dirty="0">
                <a:latin typeface="Malgun Gothic"/>
                <a:ea typeface="Malgun Gothic"/>
              </a:rPr>
              <a:t>2</a:t>
            </a:r>
            <a:r>
              <a:rPr lang="ko-KR" altLang="ko-KR" sz="1200" dirty="0">
                <a:latin typeface="Malgun Gothic"/>
                <a:ea typeface="Malgun Gothic"/>
              </a:rPr>
              <a:t>. </a:t>
            </a:r>
            <a:r>
              <a:rPr lang="ko-KR" altLang="en-US" sz="1200" dirty="0">
                <a:latin typeface="Malgun Gothic"/>
                <a:ea typeface="Malgun Gothic"/>
              </a:rPr>
              <a:t>주기적으로</a:t>
            </a:r>
            <a:r>
              <a:rPr lang="ko-KR" altLang="ko-KR" sz="1200" dirty="0">
                <a:latin typeface="Malgun Gothic"/>
                <a:ea typeface="Malgun Gothic"/>
              </a:rPr>
              <a:t> 정보를 찾아야 하는</a:t>
            </a:r>
            <a:r>
              <a:rPr lang="en-US" altLang="ko-KR" sz="1200" dirty="0">
                <a:latin typeface="Malgun Gothic"/>
                <a:ea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</a:rPr>
              <a:t>시간적 비용 절약</a:t>
            </a:r>
            <a:endParaRPr lang="ko-KR" altLang="ko-KR" dirty="0"/>
          </a:p>
          <a:p>
            <a:endParaRPr lang="ko-KR" altLang="en-US" sz="1200" dirty="0">
              <a:latin typeface="Malgun Gothic"/>
              <a:ea typeface="맑은 고딕"/>
            </a:endParaRPr>
          </a:p>
          <a:p>
            <a:r>
              <a:rPr lang="ko-KR" altLang="en-US" sz="1200" dirty="0">
                <a:latin typeface="Malgun Gothic"/>
                <a:ea typeface="맑은 고딕"/>
              </a:rPr>
              <a:t>3. 지원사업과 기업 간 적절한 </a:t>
            </a:r>
            <a:r>
              <a:rPr lang="ko-KR" altLang="en-US" sz="1200" dirty="0" err="1">
                <a:latin typeface="Malgun Gothic"/>
                <a:ea typeface="맑은 고딕"/>
              </a:rPr>
              <a:t>매칭을</a:t>
            </a:r>
            <a:r>
              <a:rPr lang="ko-KR" altLang="en-US" sz="1200" dirty="0">
                <a:latin typeface="Malgun Gothic"/>
                <a:ea typeface="맑은 고딕"/>
              </a:rPr>
              <a:t> 활발히 하여 자원이 효율적 소비를 돕는 것이 있겠습니다</a:t>
            </a:r>
            <a:r>
              <a:rPr lang="en-US" altLang="ko-KR" sz="1200" dirty="0">
                <a:latin typeface="Malgun Gothic"/>
                <a:ea typeface="맑은 고딕"/>
              </a:rPr>
              <a:t>.</a:t>
            </a:r>
          </a:p>
          <a:p>
            <a:endParaRPr lang="en-US" altLang="ko-KR" dirty="0">
              <a:latin typeface="Malgun Gothic"/>
              <a:ea typeface="맑은 고딕"/>
            </a:endParaRPr>
          </a:p>
          <a:p>
            <a:r>
              <a:rPr lang="ko-KR" altLang="en-US" sz="1200" dirty="0">
                <a:latin typeface="Malgun Gothic"/>
                <a:ea typeface="맑은 고딕"/>
              </a:rPr>
              <a:t>이것으로 발표 마치겠습니다</a:t>
            </a:r>
            <a:r>
              <a:rPr lang="en-US" altLang="ko-KR" sz="1200" dirty="0">
                <a:latin typeface="Malgun Gothic"/>
                <a:ea typeface="맑은 고딕"/>
              </a:rPr>
              <a:t>. </a:t>
            </a:r>
          </a:p>
          <a:p>
            <a:r>
              <a:rPr lang="ko-KR" altLang="en-US" sz="1200" dirty="0">
                <a:latin typeface="Malgun Gothic"/>
                <a:ea typeface="맑은 고딕"/>
              </a:rPr>
              <a:t>질문사항 있으시면 성실히 </a:t>
            </a:r>
            <a:r>
              <a:rPr lang="ko-KR" altLang="en-US" sz="1200" dirty="0" err="1">
                <a:latin typeface="Malgun Gothic"/>
                <a:ea typeface="맑은 고딕"/>
              </a:rPr>
              <a:t>답변드리겠습니다</a:t>
            </a:r>
            <a:r>
              <a:rPr lang="en-US" altLang="ko-KR" sz="1200" dirty="0">
                <a:latin typeface="Malgun Gothic"/>
                <a:ea typeface="맑은 고딕"/>
              </a:rPr>
              <a:t>.</a:t>
            </a:r>
            <a:endParaRPr lang="ko-KR" altLang="en-US" sz="1200" dirty="0">
              <a:latin typeface="Malgun Gothic"/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430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291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569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</a:t>
            </a:r>
            <a:r>
              <a:rPr lang="ko-KR" altLang="en-US" dirty="0"/>
              <a:t>초</a:t>
            </a:r>
            <a:r>
              <a:rPr lang="en-US" altLang="ko-KR" dirty="0"/>
              <a:t>- (</a:t>
            </a:r>
            <a:r>
              <a:rPr lang="ko-KR" altLang="en-US" dirty="0"/>
              <a:t>누적</a:t>
            </a:r>
            <a:r>
              <a:rPr lang="en-US" altLang="ko-KR" dirty="0"/>
              <a:t>25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팀원은 </a:t>
            </a:r>
            <a:r>
              <a:rPr lang="en-US" altLang="ko-KR" dirty="0"/>
              <a:t>4</a:t>
            </a:r>
            <a:r>
              <a:rPr lang="ko-KR" altLang="en-US" dirty="0"/>
              <a:t>명으로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최리사</a:t>
            </a:r>
            <a:r>
              <a:rPr lang="ko-KR" altLang="en-US" dirty="0"/>
              <a:t> 팀장은 </a:t>
            </a:r>
            <a:r>
              <a:rPr lang="ko-KR" altLang="en-US" dirty="0" err="1"/>
              <a:t>프론트엔드</a:t>
            </a:r>
            <a:endParaRPr lang="en-US" altLang="ko-KR" dirty="0"/>
          </a:p>
          <a:p>
            <a:r>
              <a:rPr lang="ko-KR" altLang="en-US" dirty="0"/>
              <a:t>김영준 팀원은 </a:t>
            </a:r>
            <a:r>
              <a:rPr lang="en-US" altLang="ko-KR" dirty="0"/>
              <a:t>DB</a:t>
            </a:r>
            <a:r>
              <a:rPr lang="ko-KR" altLang="en-US" dirty="0"/>
              <a:t>구축과 </a:t>
            </a:r>
            <a:r>
              <a:rPr lang="ko-KR" altLang="en-US" dirty="0" err="1"/>
              <a:t>머신러닝</a:t>
            </a:r>
            <a:r>
              <a:rPr lang="ko-KR" altLang="en-US" dirty="0"/>
              <a:t> 기반 추천시스템 개발</a:t>
            </a:r>
            <a:endParaRPr lang="en-US" altLang="ko-KR" dirty="0"/>
          </a:p>
          <a:p>
            <a:r>
              <a:rPr lang="ko-KR" altLang="en-US" dirty="0"/>
              <a:t>김진아 팀원은 </a:t>
            </a:r>
            <a:r>
              <a:rPr lang="ko-KR" altLang="en-US" dirty="0" err="1"/>
              <a:t>웹구현</a:t>
            </a:r>
            <a:endParaRPr lang="en-US" altLang="ko-KR" dirty="0"/>
          </a:p>
          <a:p>
            <a:r>
              <a:rPr lang="ko-KR" altLang="en-US" dirty="0" err="1"/>
              <a:t>최예인</a:t>
            </a:r>
            <a:r>
              <a:rPr lang="ko-KR" altLang="en-US" dirty="0"/>
              <a:t> 팀원은 검색기능</a:t>
            </a:r>
            <a:r>
              <a:rPr lang="en-US" altLang="ko-KR" dirty="0"/>
              <a:t>, Rule-bused </a:t>
            </a:r>
            <a:r>
              <a:rPr lang="ko-KR" altLang="en-US" dirty="0"/>
              <a:t>추천 시스템 개발</a:t>
            </a:r>
            <a:endParaRPr lang="en-US" altLang="ko-KR" dirty="0"/>
          </a:p>
          <a:p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담당하였습니다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팀원은 </a:t>
            </a:r>
            <a:r>
              <a:rPr lang="en-US" altLang="ko-KR" dirty="0"/>
              <a:t>4</a:t>
            </a:r>
            <a:r>
              <a:rPr lang="ko-KR" altLang="en-US" dirty="0"/>
              <a:t>명으로</a:t>
            </a:r>
            <a:endParaRPr lang="en-US" altLang="ko-KR" dirty="0"/>
          </a:p>
          <a:p>
            <a:r>
              <a:rPr lang="ko-KR" altLang="en-US" dirty="0" err="1"/>
              <a:t>최리사</a:t>
            </a:r>
            <a:r>
              <a:rPr lang="ko-KR" altLang="en-US" dirty="0"/>
              <a:t> 팀장은 </a:t>
            </a:r>
            <a:r>
              <a:rPr lang="ko-KR" altLang="en-US" dirty="0" err="1"/>
              <a:t>프론트엔드</a:t>
            </a:r>
            <a:endParaRPr lang="en-US" altLang="ko-KR" dirty="0"/>
          </a:p>
          <a:p>
            <a:r>
              <a:rPr lang="ko-KR" altLang="en-US" dirty="0" err="1"/>
              <a:t>김영준팀원은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구축 </a:t>
            </a:r>
            <a:r>
              <a:rPr lang="ko-KR" altLang="en-US" dirty="0" err="1"/>
              <a:t>머신러닝기반</a:t>
            </a:r>
            <a:r>
              <a:rPr lang="ko-KR" altLang="en-US" dirty="0"/>
              <a:t> 추천시스템</a:t>
            </a:r>
            <a:endParaRPr lang="en-US" altLang="ko-KR" dirty="0"/>
          </a:p>
          <a:p>
            <a:r>
              <a:rPr lang="ko-KR" altLang="en-US" dirty="0"/>
              <a:t>김진아 팀원은 </a:t>
            </a:r>
            <a:r>
              <a:rPr lang="ko-KR" altLang="en-US" dirty="0" err="1"/>
              <a:t>웹구현</a:t>
            </a:r>
            <a:endParaRPr lang="en-US" altLang="ko-KR" dirty="0"/>
          </a:p>
          <a:p>
            <a:r>
              <a:rPr lang="ko-KR" altLang="en-US" dirty="0" err="1"/>
              <a:t>최예인</a:t>
            </a:r>
            <a:r>
              <a:rPr lang="ko-KR" altLang="en-US" dirty="0"/>
              <a:t> 팀원은 검색기능과 </a:t>
            </a:r>
            <a:r>
              <a:rPr lang="en-US" altLang="ko-KR" dirty="0"/>
              <a:t>Rule-based </a:t>
            </a:r>
            <a:r>
              <a:rPr lang="ko-KR" altLang="en-US" dirty="0"/>
              <a:t>추천시스템을 담당하였습니다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920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45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367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695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236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621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348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840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92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r>
              <a:rPr lang="ko-KR" altLang="en-US" dirty="0"/>
              <a:t>초</a:t>
            </a:r>
            <a:r>
              <a:rPr lang="en-US" altLang="ko-KR" dirty="0"/>
              <a:t>-(</a:t>
            </a:r>
            <a:r>
              <a:rPr lang="ko-KR" altLang="en-US" dirty="0"/>
              <a:t>누적 </a:t>
            </a:r>
            <a:r>
              <a:rPr lang="en-US" altLang="ko-KR" dirty="0"/>
              <a:t>37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주제 선정 배경 및 개발계획에 대해 </a:t>
            </a:r>
            <a:r>
              <a:rPr lang="ko-KR" altLang="en-US" dirty="0" err="1"/>
              <a:t>설명드리고</a:t>
            </a:r>
            <a:endParaRPr lang="en-US" altLang="ko-KR" dirty="0"/>
          </a:p>
          <a:p>
            <a:r>
              <a:rPr lang="ko-KR" altLang="en-US" dirty="0"/>
              <a:t>전체적 개발 과정 및 방법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마지막으로 결과보고와 추후 방인 및 기대효과 순으로 진행하겠습니다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주제선정배경 및 개발계획에 대해 </a:t>
            </a:r>
            <a:r>
              <a:rPr lang="ko-KR" altLang="en-US" dirty="0" err="1"/>
              <a:t>설명드리고</a:t>
            </a:r>
            <a:endParaRPr lang="en-US" altLang="ko-KR" dirty="0"/>
          </a:p>
          <a:p>
            <a:r>
              <a:rPr lang="ko-KR" altLang="en-US" dirty="0"/>
              <a:t>전체적 개발과정 및 방법</a:t>
            </a:r>
            <a:endParaRPr lang="en-US" altLang="ko-KR" dirty="0"/>
          </a:p>
          <a:p>
            <a:r>
              <a:rPr lang="ko-KR" altLang="en-US" dirty="0" err="1"/>
              <a:t>마지맞으로</a:t>
            </a:r>
            <a:r>
              <a:rPr lang="ko-KR" altLang="en-US" dirty="0"/>
              <a:t> 결과보고와 추후방안 및 기대효과 순으로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33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52</a:t>
            </a:r>
            <a:r>
              <a:rPr lang="ko-KR" altLang="en-US" dirty="0"/>
              <a:t>초</a:t>
            </a:r>
            <a:r>
              <a:rPr lang="en-US" altLang="ko-KR" dirty="0"/>
              <a:t>-(</a:t>
            </a:r>
            <a:r>
              <a:rPr lang="ko-KR" altLang="en-US" dirty="0"/>
              <a:t>누적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1-1. </a:t>
            </a:r>
            <a:r>
              <a:rPr lang="ko-KR" altLang="en-US" dirty="0"/>
              <a:t>주제선정</a:t>
            </a:r>
            <a:r>
              <a:rPr lang="en-US" altLang="ko-KR" dirty="0"/>
              <a:t>(1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세계적으로 산업계 전반에 지속적인 자동화 추세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글로벌 경쟁에 뒤쳐지지 않기 위해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(ML, AI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를 활용하여 자동화가 가능한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단순반복 업무에 대한 솔루션 필요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자금난으로 인한 산업계 혁신활동 저해와 인력난으로 인한 업무과중 문제를 중소기업 지원사업 참여 촉진과 단순반복업무 자동화로 해소할 수 있다고 생각하여 지원사업공고 플랫폼 </a:t>
            </a:r>
            <a:r>
              <a:rPr lang="en-US" altLang="ko-KR" dirty="0"/>
              <a:t>‘</a:t>
            </a:r>
            <a:r>
              <a:rPr lang="en-US" altLang="ko-KR" dirty="0" err="1"/>
              <a:t>BizFloa</a:t>
            </a:r>
            <a:r>
              <a:rPr lang="en-US" altLang="ko-KR" dirty="0"/>
              <a:t>’</a:t>
            </a:r>
            <a:r>
              <a:rPr lang="ko-KR" altLang="en-US" dirty="0"/>
              <a:t> 프로젝트를 진행하였습니다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1-2.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현존 홈페이지 현황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err="1"/>
              <a:t>BizFloa</a:t>
            </a:r>
            <a:r>
              <a:rPr lang="ko-KR" altLang="en-US" dirty="0"/>
              <a:t>는 현존 홈페이지에 비해</a:t>
            </a:r>
            <a:br>
              <a:rPr lang="en-US" altLang="ko-KR" dirty="0"/>
            </a:br>
            <a:r>
              <a:rPr lang="en-US" altLang="ko-KR" dirty="0"/>
              <a:t>	1) </a:t>
            </a:r>
            <a:r>
              <a:rPr lang="ko-KR" altLang="en-US" dirty="0"/>
              <a:t>검색 기능 강화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전체일치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첨부파일 내용 반영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ko-KR" dirty="0"/>
              <a:t>	2)</a:t>
            </a:r>
            <a:r>
              <a:rPr lang="ko-KR" altLang="en-US" dirty="0"/>
              <a:t> </a:t>
            </a:r>
            <a:r>
              <a:rPr lang="ko-KR" altLang="en-US" u="none" strike="noStrike" dirty="0">
                <a:solidFill>
                  <a:srgbClr val="000080"/>
                </a:solidFill>
                <a:effectLst/>
                <a:hlinkClick r:id="rId3" tooltip=" Cluster, Clustering  ㅇ [ 일반분야 ] 클러스터   - 원래 포도송이를 말하며 집단이나 군집을 의미  ㅇ [ 인공지능/패턴인식 ] 군집화   - 주어진 데이터들을 비슷한 특성별로 그룹으로 나눔 "/>
              </a:rPr>
              <a:t>군집화</a:t>
            </a:r>
            <a:r>
              <a:rPr lang="ko-KR" altLang="en-US" dirty="0"/>
              <a:t>와 분류를 통한 컨텐츠 접근성 향상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수요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공급 필터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군집화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필터바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필터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분류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en-US" altLang="ko-KR" dirty="0"/>
              <a:t>	3) </a:t>
            </a:r>
            <a:r>
              <a:rPr lang="ko-KR" altLang="en-US" dirty="0"/>
              <a:t>필터 다양화</a:t>
            </a:r>
            <a:r>
              <a:rPr lang="en-US" altLang="ko-KR" dirty="0"/>
              <a:t>/</a:t>
            </a:r>
            <a:r>
              <a:rPr lang="ko-KR" altLang="en-US" dirty="0"/>
              <a:t>세분화</a:t>
            </a:r>
            <a:endParaRPr lang="en-US" altLang="ko-KR" dirty="0"/>
          </a:p>
          <a:p>
            <a:r>
              <a:rPr lang="ko-KR" altLang="en-US" dirty="0"/>
              <a:t>기능을 갖췄습니다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1-3. </a:t>
            </a:r>
            <a:r>
              <a:rPr lang="ko-KR" altLang="en-US" dirty="0"/>
              <a:t>예상했던 개발과정 상 발생가능 문제점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크롤링을</a:t>
            </a:r>
            <a:r>
              <a:rPr lang="ko-KR" altLang="en-US" dirty="0"/>
              <a:t> 통해 데이터를 수집하여 대상 사이트별 구성이 다르기 때문에 모듈이 동작하지 않을 가능성을 염두에 두고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628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</a:t>
            </a:r>
            <a:r>
              <a:rPr lang="en-US" altLang="ko-KR" dirty="0"/>
              <a:t>(3</a:t>
            </a:r>
            <a:r>
              <a:rPr lang="ko-KR" altLang="en-US" dirty="0"/>
              <a:t>분</a:t>
            </a:r>
            <a:r>
              <a:rPr lang="en-US" altLang="ko-KR" dirty="0"/>
              <a:t>) - 8</a:t>
            </a:r>
            <a:r>
              <a:rPr lang="ko-KR" altLang="en-US" dirty="0"/>
              <a:t>초</a:t>
            </a:r>
            <a:endParaRPr lang="en-US" altLang="ko-KR" dirty="0"/>
          </a:p>
          <a:p>
            <a:r>
              <a:rPr lang="ko-KR" altLang="en-US" dirty="0"/>
              <a:t>서비스 아키텍처입니다</a:t>
            </a:r>
            <a:r>
              <a:rPr lang="en-US" altLang="ko-KR" dirty="0"/>
              <a:t>. </a:t>
            </a:r>
            <a:r>
              <a:rPr lang="ko-KR" altLang="en-US" dirty="0"/>
              <a:t>수집된 정보는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ko-KR" altLang="en-US" dirty="0">
                <a:highlight>
                  <a:srgbClr val="FFFF00"/>
                </a:highlight>
              </a:rPr>
              <a:t>저장되며 추천시스템과 검색시스템을 적용하여 </a:t>
            </a:r>
            <a:r>
              <a:rPr lang="ko-KR" altLang="en-US" dirty="0"/>
              <a:t>클라이언트가 요청한 정보를 반환합니다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3593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</a:t>
            </a:r>
            <a:r>
              <a:rPr lang="en-US" altLang="ko-KR" dirty="0"/>
              <a:t>(3</a:t>
            </a:r>
            <a:r>
              <a:rPr lang="ko-KR" altLang="en-US" dirty="0"/>
              <a:t>분</a:t>
            </a:r>
            <a:r>
              <a:rPr lang="en-US" altLang="ko-KR" dirty="0"/>
              <a:t>) - 13</a:t>
            </a:r>
            <a:r>
              <a:rPr lang="ko-KR" altLang="en-US" dirty="0"/>
              <a:t>초</a:t>
            </a:r>
            <a:r>
              <a:rPr lang="en-US" altLang="ko-KR" dirty="0"/>
              <a:t>(</a:t>
            </a:r>
            <a:r>
              <a:rPr lang="ko-KR" altLang="en-US" dirty="0"/>
              <a:t>누적 </a:t>
            </a:r>
            <a:r>
              <a:rPr lang="en-US" altLang="ko-KR" dirty="0"/>
              <a:t>20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>
                <a:highlight>
                  <a:srgbClr val="FFFF00"/>
                </a:highlight>
              </a:rPr>
              <a:t>데이터 수집 대상 사이트는</a:t>
            </a:r>
            <a:r>
              <a:rPr lang="ko-KR" altLang="en-US" dirty="0"/>
              <a:t> 기업마당과 정보통신산업진흥원 총 </a:t>
            </a:r>
            <a:r>
              <a:rPr lang="en-US" altLang="ko-KR" dirty="0"/>
              <a:t>2</a:t>
            </a:r>
            <a:r>
              <a:rPr lang="ko-KR" altLang="en-US" dirty="0"/>
              <a:t>개이며 </a:t>
            </a:r>
            <a:r>
              <a:rPr lang="en-US" altLang="ko-KR" dirty="0"/>
              <a:t>148</a:t>
            </a:r>
            <a:r>
              <a:rPr lang="ko-KR" altLang="en-US" dirty="0"/>
              <a:t>개 기관의 </a:t>
            </a:r>
            <a:r>
              <a:rPr lang="en-US" altLang="ko-KR" dirty="0"/>
              <a:t>1486</a:t>
            </a:r>
            <a:r>
              <a:rPr lang="ko-KR" altLang="en-US" dirty="0"/>
              <a:t>개 공고데이터를 활용하여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846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</a:t>
            </a:r>
            <a:r>
              <a:rPr lang="en-US" altLang="ko-KR" dirty="0"/>
              <a:t>(3</a:t>
            </a:r>
            <a:r>
              <a:rPr lang="ko-KR" altLang="en-US" dirty="0"/>
              <a:t>분</a:t>
            </a:r>
            <a:r>
              <a:rPr lang="en-US" altLang="ko-KR" dirty="0"/>
              <a:t>) – 30</a:t>
            </a:r>
            <a:r>
              <a:rPr lang="ko-KR" altLang="en-US" dirty="0"/>
              <a:t>초</a:t>
            </a:r>
            <a:r>
              <a:rPr lang="en-US" altLang="ko-KR" dirty="0"/>
              <a:t>(</a:t>
            </a:r>
            <a:r>
              <a:rPr lang="ko-KR" altLang="en-US" dirty="0"/>
              <a:t>누적 </a:t>
            </a:r>
            <a:r>
              <a:rPr lang="en-US" altLang="ko-KR" dirty="0"/>
              <a:t>1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검색기능은 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스코어 알고리즘을</a:t>
            </a:r>
            <a:r>
              <a:rPr lang="ko-KR" altLang="en-US" dirty="0">
                <a:ea typeface="맑은 고딕"/>
              </a:rPr>
              <a:t> 사용하였습니다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b="1" dirty="0">
                <a:highlight>
                  <a:srgbClr val="FFFF00"/>
                </a:highlight>
                <a:ea typeface="맑은 고딕"/>
              </a:rPr>
              <a:t>단어가 필드에 출현하는 빈도수를 스코어로 적용합니다</a:t>
            </a:r>
            <a:r>
              <a:rPr lang="en-US" altLang="ko-KR" b="1" dirty="0">
                <a:highlight>
                  <a:srgbClr val="FFFF00"/>
                </a:highlight>
                <a:ea typeface="맑은 고딕"/>
              </a:rPr>
              <a:t>.</a:t>
            </a:r>
            <a:r>
              <a:rPr lang="ko-KR" altLang="en-US" b="1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공고명</a:t>
            </a:r>
            <a:r>
              <a:rPr lang="en-US" altLang="ko-KR" dirty="0">
                <a:ea typeface="맑은 고딕"/>
              </a:rPr>
              <a:t>/</a:t>
            </a:r>
            <a:r>
              <a:rPr lang="ko-KR" altLang="en-US" dirty="0">
                <a:ea typeface="맑은 고딕"/>
              </a:rPr>
              <a:t>관리기관에 각 </a:t>
            </a:r>
            <a:r>
              <a:rPr lang="en-US" altLang="ko-KR" dirty="0">
                <a:ea typeface="맑은 고딕"/>
              </a:rPr>
              <a:t>1</a:t>
            </a:r>
            <a:r>
              <a:rPr lang="ko-KR" altLang="en-US" dirty="0">
                <a:ea typeface="맑은 고딕"/>
              </a:rPr>
              <a:t>점 첨부파일 내 텍스트에 나타나는 것을 </a:t>
            </a:r>
            <a:r>
              <a:rPr lang="en-US" altLang="ko-KR" dirty="0">
                <a:ea typeface="맑은 고딕"/>
              </a:rPr>
              <a:t>0.5</a:t>
            </a:r>
            <a:r>
              <a:rPr lang="ko-KR" altLang="en-US" dirty="0">
                <a:ea typeface="맑은 고딕"/>
              </a:rPr>
              <a:t>점 부여했습니다</a:t>
            </a:r>
            <a:r>
              <a:rPr lang="en-US" altLang="ko-KR" dirty="0">
                <a:ea typeface="맑은 고딕"/>
              </a:rPr>
              <a:t>.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각 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row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별 총합을 구해 점수가 높은 순으로 출력하되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단 완벽히 일치하는 공고명이 있을 경우는 그 공고를 최상단으로 올리는 방식으로 검색기능을 구현하였습니다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[Ranking algorithm]</a:t>
            </a:r>
          </a:p>
          <a:p>
            <a:r>
              <a:rPr lang="en-US" altLang="ko-KR" dirty="0" err="1">
                <a:ea typeface="맑은 고딕"/>
              </a:rPr>
              <a:t>검색기능은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스코어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알고리즘을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적용</a:t>
            </a:r>
            <a:r>
              <a:rPr lang="en-US" altLang="ko-KR" dirty="0">
                <a:ea typeface="맑은 고딕"/>
              </a:rPr>
              <a:t> / </a:t>
            </a:r>
            <a:r>
              <a:rPr lang="en-US" altLang="ko-KR" dirty="0" err="1">
                <a:ea typeface="맑은 고딕"/>
              </a:rPr>
              <a:t>단어가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필드에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출현하는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빈도수를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스코어로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적용</a:t>
            </a:r>
            <a:r>
              <a:rPr lang="en-US" altLang="ko-KR" dirty="0">
                <a:ea typeface="맑은 고딕"/>
              </a:rPr>
              <a:t>, </a:t>
            </a:r>
            <a:r>
              <a:rPr lang="en-US" altLang="ko-KR" dirty="0" err="1">
                <a:ea typeface="맑은 고딕"/>
              </a:rPr>
              <a:t>공고명</a:t>
            </a:r>
            <a:r>
              <a:rPr lang="en-US" altLang="ko-KR" dirty="0">
                <a:ea typeface="맑은 고딕"/>
              </a:rPr>
              <a:t>/</a:t>
            </a:r>
            <a:r>
              <a:rPr lang="en-US" altLang="ko-KR" dirty="0" err="1">
                <a:ea typeface="맑은 고딕"/>
              </a:rPr>
              <a:t>관리기관</a:t>
            </a:r>
            <a:r>
              <a:rPr lang="en-US" altLang="ko-KR" dirty="0">
                <a:ea typeface="맑은 고딕"/>
              </a:rPr>
              <a:t> 각 1점 </a:t>
            </a:r>
            <a:r>
              <a:rPr lang="en-US" altLang="ko-KR" dirty="0" err="1">
                <a:ea typeface="맑은 고딕"/>
              </a:rPr>
              <a:t>첨부파일내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텍스트에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나타나는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것을</a:t>
            </a:r>
            <a:r>
              <a:rPr lang="en-US" altLang="ko-KR" dirty="0">
                <a:ea typeface="맑은 고딕"/>
              </a:rPr>
              <a:t> 0.5점 </a:t>
            </a:r>
            <a:r>
              <a:rPr lang="en-US" altLang="ko-KR" dirty="0" err="1">
                <a:ea typeface="맑은 고딕"/>
              </a:rPr>
              <a:t>부여해</a:t>
            </a:r>
            <a:r>
              <a:rPr lang="en-US" altLang="ko-KR" dirty="0">
                <a:ea typeface="맑은 고딕"/>
              </a:rPr>
              <a:t> 각 </a:t>
            </a:r>
            <a:r>
              <a:rPr lang="en-US" altLang="ko-KR" dirty="0" err="1">
                <a:ea typeface="맑은 고딕"/>
              </a:rPr>
              <a:t>row별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총합을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구해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점수가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높은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순으로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출력하되</a:t>
            </a:r>
            <a:r>
              <a:rPr lang="en-US" altLang="ko-KR" dirty="0">
                <a:ea typeface="맑은 고딕"/>
              </a:rPr>
              <a:t>,</a:t>
            </a:r>
          </a:p>
          <a:p>
            <a:r>
              <a:rPr lang="en-US" altLang="ko-KR" dirty="0">
                <a:ea typeface="맑은 고딕"/>
              </a:rPr>
              <a:t>[post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ranking]</a:t>
            </a:r>
          </a:p>
          <a:p>
            <a:r>
              <a:rPr lang="en-US" dirty="0"/>
              <a:t>단 </a:t>
            </a:r>
            <a:r>
              <a:rPr lang="en-US" dirty="0" err="1"/>
              <a:t>완벽히</a:t>
            </a:r>
            <a:r>
              <a:rPr lang="en-US" dirty="0"/>
              <a:t> </a:t>
            </a:r>
            <a:r>
              <a:rPr lang="en-US" dirty="0" err="1"/>
              <a:t>일치하는</a:t>
            </a:r>
            <a:r>
              <a:rPr lang="en-US" dirty="0"/>
              <a:t> </a:t>
            </a:r>
            <a:r>
              <a:rPr lang="en-US" dirty="0" err="1"/>
              <a:t>공고명이</a:t>
            </a:r>
            <a:r>
              <a:rPr lang="en-US" dirty="0"/>
              <a:t> </a:t>
            </a:r>
            <a:r>
              <a:rPr lang="en-US" dirty="0" err="1"/>
              <a:t>있을</a:t>
            </a:r>
            <a:r>
              <a:rPr lang="en-US" dirty="0"/>
              <a:t> </a:t>
            </a:r>
            <a:r>
              <a:rPr lang="en-US" dirty="0" err="1"/>
              <a:t>경우는</a:t>
            </a:r>
            <a:r>
              <a:rPr lang="en-US" dirty="0"/>
              <a:t> 그 </a:t>
            </a:r>
            <a:r>
              <a:rPr lang="en-US" dirty="0" err="1"/>
              <a:t>공고를</a:t>
            </a:r>
            <a:r>
              <a:rPr lang="en-US" dirty="0"/>
              <a:t> </a:t>
            </a:r>
            <a:r>
              <a:rPr lang="en-US" dirty="0" err="1"/>
              <a:t>최상단으로</a:t>
            </a:r>
            <a:r>
              <a:rPr lang="en-US" dirty="0"/>
              <a:t> </a:t>
            </a:r>
            <a:r>
              <a:rPr lang="en-US" dirty="0" err="1"/>
              <a:t>올리는</a:t>
            </a:r>
            <a:r>
              <a:rPr lang="en-US" dirty="0"/>
              <a:t> </a:t>
            </a:r>
            <a:r>
              <a:rPr lang="en-US" dirty="0" err="1"/>
              <a:t>방식으로</a:t>
            </a:r>
            <a:r>
              <a:rPr lang="en-US" dirty="0"/>
              <a:t> </a:t>
            </a:r>
            <a:r>
              <a:rPr lang="en-US" dirty="0" err="1"/>
              <a:t>검색기능을</a:t>
            </a:r>
            <a:r>
              <a:rPr lang="en-US" dirty="0"/>
              <a:t> </a:t>
            </a:r>
            <a:r>
              <a:rPr lang="en-US" dirty="0" err="1"/>
              <a:t>구현</a:t>
            </a:r>
            <a:r>
              <a:rPr lang="en-US" dirty="0"/>
              <a:t>.</a:t>
            </a:r>
          </a:p>
          <a:p>
            <a:endParaRPr 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478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</a:t>
            </a:r>
            <a:r>
              <a:rPr lang="en-US" altLang="ko-KR" dirty="0"/>
              <a:t>(3</a:t>
            </a:r>
            <a:r>
              <a:rPr lang="ko-KR" altLang="en-US" dirty="0"/>
              <a:t>분</a:t>
            </a:r>
            <a:r>
              <a:rPr lang="en-US" altLang="ko-KR" dirty="0"/>
              <a:t>) - 00</a:t>
            </a:r>
            <a:r>
              <a:rPr lang="ko-KR" altLang="en-US" dirty="0"/>
              <a:t>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추천 시스템은 두가지 방식으로 구성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첫번째는 </a:t>
            </a:r>
            <a:r>
              <a:rPr lang="ko-KR" altLang="en-US" dirty="0" err="1"/>
              <a:t>머신러닝을</a:t>
            </a:r>
            <a:r>
              <a:rPr lang="ko-KR" altLang="en-US" dirty="0"/>
              <a:t> </a:t>
            </a:r>
            <a:r>
              <a:rPr lang="ko-KR" altLang="en-US" b="1" dirty="0"/>
              <a:t>사용하지 않은 </a:t>
            </a:r>
            <a:r>
              <a:rPr lang="en-US" altLang="ko-KR" dirty="0"/>
              <a:t>Rule-based </a:t>
            </a:r>
            <a:r>
              <a:rPr lang="ko-KR" altLang="en-US" dirty="0"/>
              <a:t>알고리즘</a:t>
            </a:r>
            <a:endParaRPr lang="en-US" altLang="ko-KR" dirty="0"/>
          </a:p>
          <a:p>
            <a:r>
              <a:rPr lang="ko-KR" altLang="en-US" dirty="0"/>
              <a:t>사전을 설정하고 사전에 있는 단어의 등장여부</a:t>
            </a:r>
            <a:r>
              <a:rPr lang="en-US" altLang="ko-KR" dirty="0"/>
              <a:t>. </a:t>
            </a:r>
            <a:r>
              <a:rPr lang="ko-KR" altLang="en-US" dirty="0"/>
              <a:t>등장 시 한 군집으로 본다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>
                <a:highlight>
                  <a:srgbClr val="FFFF00"/>
                </a:highlight>
              </a:rPr>
              <a:t>각 주제에 따라 </a:t>
            </a:r>
            <a:r>
              <a:rPr lang="en-US" altLang="ko-KR" dirty="0">
                <a:highlight>
                  <a:srgbClr val="FFFF00"/>
                </a:highlight>
              </a:rPr>
              <a:t>50</a:t>
            </a:r>
            <a:r>
              <a:rPr lang="ko-KR" altLang="en-US" dirty="0">
                <a:highlight>
                  <a:srgbClr val="FFFF00"/>
                </a:highlight>
              </a:rPr>
              <a:t>개 이상 키워드를 샘플링을 해서 사전을 설정하고 </a:t>
            </a:r>
            <a:endParaRPr lang="en-US" altLang="ko-KR" dirty="0">
              <a:highlight>
                <a:srgbClr val="FFFF00"/>
              </a:highlight>
            </a:endParaRPr>
          </a:p>
          <a:p>
            <a:pPr marL="171450" indent="-171450">
              <a:buFontTx/>
              <a:buChar char="-"/>
            </a:pPr>
            <a:r>
              <a:rPr lang="ko-KR" altLang="en-US" b="1" dirty="0">
                <a:highlight>
                  <a:srgbClr val="FFFF00"/>
                </a:highlight>
              </a:rPr>
              <a:t>사전에 있는 단어가 등장 시 한 군집으로 봅니다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  <a:endParaRPr lang="ko-KR" altLang="en-US" dirty="0">
              <a:highlight>
                <a:srgbClr val="FFFF00"/>
              </a:highlight>
            </a:endParaRP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617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</a:t>
            </a:r>
            <a:r>
              <a:rPr lang="en-US" altLang="ko-KR" dirty="0"/>
              <a:t>(3</a:t>
            </a:r>
            <a:r>
              <a:rPr lang="ko-KR" altLang="en-US" dirty="0"/>
              <a:t>분</a:t>
            </a:r>
            <a:r>
              <a:rPr lang="en-US" altLang="ko-KR" dirty="0"/>
              <a:t>) - 00</a:t>
            </a:r>
            <a:r>
              <a:rPr lang="ko-KR" altLang="en-US" dirty="0"/>
              <a:t>초</a:t>
            </a:r>
          </a:p>
          <a:p>
            <a:endParaRPr lang="en-US" altLang="ko-KR" dirty="0"/>
          </a:p>
          <a:p>
            <a:r>
              <a:rPr lang="ko-KR" altLang="en-US" dirty="0"/>
              <a:t>두번째는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알고리즘을 사용한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공고명과 공고문 텍스트 모두를 사용해서 </a:t>
            </a:r>
            <a:r>
              <a:rPr lang="ko-KR" altLang="en-US" dirty="0" err="1"/>
              <a:t>군집화하였다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5C2C2-4910-44B5-AFA0-4FB73D77D5E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984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5000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삽입 예정 </a:t>
            </a:r>
            <a:r>
              <a:rPr lang="en-US" altLang="ko-KR"/>
              <a:t>BizFLOA (or) SolveX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340266" y="6506132"/>
            <a:ext cx="27432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724400" y="6506132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A4658B22-5F69-E712-648F-7F65776918F8}"/>
              </a:ext>
            </a:extLst>
          </p:cNvPr>
          <p:cNvSpPr/>
          <p:nvPr userDrawn="1"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rgbClr val="072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0E6A7578-FC9F-1FA9-EC56-BCD1800F32A6}"/>
              </a:ext>
            </a:extLst>
          </p:cNvPr>
          <p:cNvSpPr/>
          <p:nvPr userDrawn="1"/>
        </p:nvSpPr>
        <p:spPr>
          <a:xfrm>
            <a:off x="691332" y="3117849"/>
            <a:ext cx="72000" cy="3606508"/>
          </a:xfrm>
          <a:prstGeom prst="rect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A5459F0-A070-F9FD-AEFA-C46FB47D1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2626" y="1217623"/>
            <a:ext cx="1828800" cy="716184"/>
          </a:xfrm>
        </p:spPr>
        <p:txBody>
          <a:bodyPr anchor="ctr"/>
          <a:lstStyle>
            <a:lvl1pPr marL="0" indent="0">
              <a:buNone/>
              <a:defRPr sz="2800" b="1"/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2A1A636-E090-3CEB-1795-329A2B970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4066" y="6498192"/>
            <a:ext cx="816935" cy="432854"/>
          </a:xfrm>
          <a:prstGeom prst="rect">
            <a:avLst/>
          </a:prstGeom>
        </p:spPr>
      </p:pic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10A10449-9AE2-1D0E-07AC-FCA5E460B5D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3213" y="2332038"/>
            <a:ext cx="1828800" cy="696912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ko-KR" altLang="en-US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삽입 예정 </a:t>
            </a:r>
            <a:r>
              <a:rPr lang="en-US" altLang="ko-KR"/>
              <a:t>BizFLOA (or) SolveX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삽입 예정 </a:t>
            </a:r>
            <a:r>
              <a:rPr lang="en-US" altLang="ko-KR"/>
              <a:t>BizFLOA (or) SolveX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삽입 예정 </a:t>
            </a:r>
            <a:r>
              <a:rPr lang="en-US" altLang="ko-KR"/>
              <a:t>BizFLOA (or) SolveX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삽입 예정 </a:t>
            </a:r>
            <a:r>
              <a:rPr lang="en-US" altLang="ko-KR"/>
              <a:t>BizFLOA (or) SolveX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삽입 예정 </a:t>
            </a:r>
            <a:r>
              <a:rPr lang="en-US" altLang="ko-KR"/>
              <a:t>BizFLOA (or) SolveX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삽입 예정 </a:t>
            </a:r>
            <a:r>
              <a:rPr lang="en-US" altLang="ko-KR"/>
              <a:t>BizFLOA (or) SolveX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삽입 예정 </a:t>
            </a:r>
            <a:r>
              <a:rPr lang="en-US" altLang="ko-KR"/>
              <a:t>BizFLOA (or) SolveX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삽입 예정 </a:t>
            </a:r>
            <a:r>
              <a:rPr lang="en-US" altLang="ko-KR"/>
              <a:t>BizFLOA (or) SolveX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삽입 예정 </a:t>
            </a:r>
            <a:r>
              <a:rPr lang="en-US" altLang="ko-KR"/>
              <a:t>BizFLOA (or) SolveX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8925"/>
            <a:ext cx="10515600" cy="274324"/>
          </a:xfrm>
        </p:spPr>
        <p:txBody>
          <a:bodyPr>
            <a:noAutofit/>
          </a:bodyPr>
          <a:lstStyle>
            <a:lvl1pPr>
              <a:defRPr sz="1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342000" y="6505200"/>
            <a:ext cx="2743200" cy="365125"/>
          </a:xfrm>
        </p:spPr>
        <p:txBody>
          <a:bodyPr/>
          <a:lstStyle/>
          <a:p>
            <a:fld id="{34ED3CC2-41BE-49F5-8C9D-53D2C9B5A1FF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723200" y="650520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D97A8E0D-4C77-C24F-54A7-A85BD174DE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6836" y="425194"/>
            <a:ext cx="10163464" cy="274324"/>
          </a:xfrm>
        </p:spPr>
        <p:txBody>
          <a:bodyPr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E859A3-D965-BF17-E040-271363165D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4066" y="6498192"/>
            <a:ext cx="816935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03647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6085FB-2B14-71DC-E767-E3A36654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3200" y="650520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날짜 개체 틀 2">
            <a:extLst>
              <a:ext uri="{FF2B5EF4-FFF2-40B4-BE49-F238E27FC236}">
                <a16:creationId xmlns:a16="http://schemas.microsoft.com/office/drawing/2014/main" id="{2E082960-49FE-0C87-3E9C-58A22E3B4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2000" y="6505200"/>
            <a:ext cx="2743200" cy="365125"/>
          </a:xfrm>
        </p:spPr>
        <p:txBody>
          <a:bodyPr/>
          <a:lstStyle/>
          <a:p>
            <a:fld id="{34ED3CC2-41BE-49F5-8C9D-53D2C9B5A1FF}" type="datetime1">
              <a:rPr lang="ko-KR" altLang="en-US" smtClean="0"/>
              <a:t>2022-10-04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FD687C-ADB0-DD05-4869-52DA925516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4066" y="6498192"/>
            <a:ext cx="816935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5909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340266" y="6506132"/>
            <a:ext cx="27432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11097928" y="6506133"/>
            <a:ext cx="762860" cy="351868"/>
          </a:xfrm>
        </p:spPr>
        <p:txBody>
          <a:bodyPr/>
          <a:lstStyle>
            <a:lvl1pPr algn="r">
              <a:defRPr sz="1600"/>
            </a:lvl1pPr>
          </a:lstStyle>
          <a:p>
            <a:pPr>
              <a:defRPr/>
            </a:pPr>
            <a:r>
              <a:rPr lang="en-US" altLang="ko-KR" b="1" err="1">
                <a:solidFill>
                  <a:prstClr val="black"/>
                </a:solidFill>
                <a:latin typeface="Jost"/>
              </a:rPr>
              <a:t>Solve</a:t>
            </a:r>
            <a:r>
              <a:rPr lang="en-US" altLang="ko-KR" b="1" err="1">
                <a:solidFill>
                  <a:srgbClr val="4472C4">
                    <a:lumMod val="75000"/>
                  </a:srgbClr>
                </a:solidFill>
                <a:latin typeface="Jost"/>
              </a:rPr>
              <a:t>X</a:t>
            </a:r>
            <a:endParaRPr lang="en-US" altLang="ko-KR" sz="100" b="1">
              <a:solidFill>
                <a:srgbClr val="4472C4">
                  <a:lumMod val="75000"/>
                </a:srgbClr>
              </a:solidFill>
              <a:latin typeface="Jos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724400" y="6506132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A4658B22-5F69-E712-648F-7F65776918F8}"/>
              </a:ext>
            </a:extLst>
          </p:cNvPr>
          <p:cNvSpPr/>
          <p:nvPr userDrawn="1"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0E6A7578-FC9F-1FA9-EC56-BCD1800F32A6}"/>
              </a:ext>
            </a:extLst>
          </p:cNvPr>
          <p:cNvSpPr/>
          <p:nvPr userDrawn="1"/>
        </p:nvSpPr>
        <p:spPr>
          <a:xfrm>
            <a:off x="691332" y="3117849"/>
            <a:ext cx="72000" cy="36065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3DB72C7D-5EC3-6906-0A68-56C2192AA731}"/>
              </a:ext>
            </a:extLst>
          </p:cNvPr>
          <p:cNvSpPr/>
          <p:nvPr userDrawn="1"/>
        </p:nvSpPr>
        <p:spPr>
          <a:xfrm>
            <a:off x="302626" y="1155491"/>
            <a:ext cx="20185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TITLE</a:t>
            </a:r>
          </a:p>
          <a:p>
            <a:r>
              <a:rPr lang="ko-KR" altLang="en-US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디자인</a:t>
            </a:r>
            <a:endParaRPr lang="en-US" altLang="ko-KR" sz="200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들어갈 공간</a:t>
            </a:r>
            <a:endParaRPr lang="en-US" altLang="ko-KR" sz="200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삽입 예정 </a:t>
            </a:r>
            <a:r>
              <a:rPr lang="en-US" altLang="ko-KR"/>
              <a:t>BizFLOA (or) SolveX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62" r:id="rId7"/>
    <p:sldLayoutId id="2147483660" r:id="rId8"/>
    <p:sldLayoutId id="2147483687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D4BDD6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127.0.0.1:5000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3.wdp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5.wdp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7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5.png"/><Relationship Id="rId18" Type="http://schemas.microsoft.com/office/2007/relationships/hdphoto" Target="../media/hdphoto9.wdp"/><Relationship Id="rId3" Type="http://schemas.openxmlformats.org/officeDocument/2006/relationships/image" Target="../media/image58.png"/><Relationship Id="rId21" Type="http://schemas.microsoft.com/office/2007/relationships/hdphoto" Target="../media/hdphoto10.wdp"/><Relationship Id="rId7" Type="http://schemas.openxmlformats.org/officeDocument/2006/relationships/image" Target="../media/image62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8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11" Type="http://schemas.openxmlformats.org/officeDocument/2006/relationships/image" Target="../media/image19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18.png"/><Relationship Id="rId19" Type="http://schemas.openxmlformats.org/officeDocument/2006/relationships/image" Target="../media/image70.png"/><Relationship Id="rId4" Type="http://schemas.openxmlformats.org/officeDocument/2006/relationships/image" Target="../media/image59.png"/><Relationship Id="rId9" Type="http://schemas.openxmlformats.org/officeDocument/2006/relationships/image" Target="../media/image17.png"/><Relationship Id="rId14" Type="http://schemas.openxmlformats.org/officeDocument/2006/relationships/image" Target="../media/image66.png"/><Relationship Id="rId22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21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slide" Target="slide26.xml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23" Type="http://schemas.openxmlformats.org/officeDocument/2006/relationships/hyperlink" Target="http://127.0.0.1:5000/" TargetMode="External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3D8491E-C706-B164-255E-710CCB9FAD11}"/>
              </a:ext>
            </a:extLst>
          </p:cNvPr>
          <p:cNvSpPr txBox="1"/>
          <p:nvPr/>
        </p:nvSpPr>
        <p:spPr>
          <a:xfrm>
            <a:off x="1952322" y="3415357"/>
            <a:ext cx="8287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중소기업 타겟 정부지원사업 추천 검색 서비스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9F2DEFC-E93A-3469-A824-0C42C8A8ACD3}"/>
              </a:ext>
            </a:extLst>
          </p:cNvPr>
          <p:cNvGrpSpPr/>
          <p:nvPr/>
        </p:nvGrpSpPr>
        <p:grpSpPr>
          <a:xfrm>
            <a:off x="3941297" y="2191698"/>
            <a:ext cx="4574432" cy="1323439"/>
            <a:chOff x="4143416" y="3291841"/>
            <a:chExt cx="4574432" cy="1323439"/>
          </a:xfrm>
        </p:grpSpPr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275FF737-96E4-184B-07F3-BA6C7969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43416" y="3434576"/>
              <a:ext cx="688950" cy="9186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E6597E-A30E-7033-3634-F6E4A3AEDA48}"/>
                </a:ext>
              </a:extLst>
            </p:cNvPr>
            <p:cNvSpPr txBox="1"/>
            <p:nvPr/>
          </p:nvSpPr>
          <p:spPr>
            <a:xfrm>
              <a:off x="4566954" y="3291841"/>
              <a:ext cx="415089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0" b="1" i="0" u="none" strike="noStrike" dirty="0" err="1">
                  <a:solidFill>
                    <a:srgbClr val="072A40"/>
                  </a:solidFill>
                  <a:effectLst/>
                  <a:latin typeface="Jost"/>
                </a:rPr>
                <a:t>BizFLOA</a:t>
              </a:r>
              <a:endParaRPr lang="en-US" altLang="ko-KR" sz="1100" b="1" i="0" u="none" strike="noStrike" dirty="0">
                <a:solidFill>
                  <a:srgbClr val="072A40"/>
                </a:solidFill>
                <a:effectLst/>
                <a:latin typeface="Jost"/>
                <a:hlinkClick r:id="rId6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6A7017C-9E49-B706-64CD-9296F70A22B5}"/>
              </a:ext>
            </a:extLst>
          </p:cNvPr>
          <p:cNvSpPr txBox="1"/>
          <p:nvPr/>
        </p:nvSpPr>
        <p:spPr>
          <a:xfrm>
            <a:off x="5276195" y="4869848"/>
            <a:ext cx="163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- SolveX -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B83123-C09B-344B-8F63-8CCFE59B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A524F8B7-199D-42D6-9257-DFEE14BFE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개발</a:t>
            </a:r>
          </a:p>
        </p:txBody>
      </p:sp>
      <p:sp>
        <p:nvSpPr>
          <p:cNvPr id="34" name="내용 개체 틀 33">
            <a:extLst>
              <a:ext uri="{FF2B5EF4-FFF2-40B4-BE49-F238E27FC236}">
                <a16:creationId xmlns:a16="http://schemas.microsoft.com/office/drawing/2014/main" id="{8661A26A-4D45-8420-D2C7-727ABD01C63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알고리즘 및 </a:t>
            </a:r>
            <a:br>
              <a:rPr lang="en-US" altLang="ko-KR">
                <a:ea typeface="맑은 고딕"/>
              </a:rPr>
            </a:br>
            <a:r>
              <a:rPr lang="ko-KR" altLang="en-US">
                <a:ea typeface="맑은 고딕"/>
              </a:rPr>
              <a:t>솔루션 개발</a:t>
            </a: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809C8B-14F0-813F-3A18-66CE41F481D9}"/>
              </a:ext>
            </a:extLst>
          </p:cNvPr>
          <p:cNvSpPr txBox="1"/>
          <p:nvPr/>
        </p:nvSpPr>
        <p:spPr>
          <a:xfrm>
            <a:off x="2563414" y="1116255"/>
            <a:ext cx="50255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>
                <a:latin typeface="Malgun Gothic"/>
                <a:ea typeface="Malgun Gothic"/>
              </a:rPr>
              <a:t>2</a:t>
            </a:r>
            <a:r>
              <a:rPr lang="ko-KR" sz="2000" dirty="0">
                <a:latin typeface="Malgun Gothic"/>
                <a:ea typeface="Malgun Gothic"/>
              </a:rPr>
              <a:t>.</a:t>
            </a:r>
            <a:r>
              <a:rPr lang="ko-KR" altLang="en-US" sz="2000" dirty="0">
                <a:latin typeface="Malgun Gothic"/>
                <a:ea typeface="Malgun Gothic"/>
              </a:rPr>
              <a:t> </a:t>
            </a:r>
            <a:r>
              <a:rPr lang="en-US" altLang="ko-KR" sz="2000" dirty="0">
                <a:latin typeface="Malgun Gothic"/>
                <a:ea typeface="Malgun Gothic"/>
              </a:rPr>
              <a:t>Machine</a:t>
            </a:r>
            <a:r>
              <a:rPr lang="ko-KR" altLang="en-US" sz="2000" dirty="0">
                <a:latin typeface="Malgun Gothic"/>
                <a:ea typeface="Malgun Gothic"/>
              </a:rPr>
              <a:t> </a:t>
            </a:r>
            <a:r>
              <a:rPr lang="en-US" altLang="ko-KR" sz="2000" dirty="0">
                <a:latin typeface="Malgun Gothic"/>
                <a:ea typeface="Malgun Gothic"/>
              </a:rPr>
              <a:t>learning</a:t>
            </a:r>
            <a:r>
              <a:rPr lang="ko-KR" altLang="en-US" sz="2000" dirty="0">
                <a:latin typeface="Malgun Gothic"/>
                <a:ea typeface="Malgun Gothic"/>
              </a:rPr>
              <a:t> </a:t>
            </a:r>
            <a:r>
              <a:rPr lang="ko-KR" sz="2000" dirty="0" err="1">
                <a:latin typeface="Malgun Gothic"/>
                <a:ea typeface="Malgun Gothic"/>
              </a:rPr>
              <a:t>algorithm</a:t>
            </a:r>
            <a:r>
              <a:rPr lang="ko-KR" altLang="en-US" sz="2000" dirty="0">
                <a:latin typeface="Malgun Gothic"/>
                <a:ea typeface="Malgun Gothic"/>
                <a:cs typeface="+mn-lt"/>
              </a:rPr>
              <a:t> </a:t>
            </a:r>
            <a:r>
              <a:rPr lang="ko-KR" sz="2000" dirty="0">
                <a:latin typeface="Malgun Gothic"/>
                <a:ea typeface="Malgun Gothic"/>
                <a:cs typeface="+mn-lt"/>
              </a:rPr>
              <a:t>(K-</a:t>
            </a:r>
            <a:r>
              <a:rPr lang="ko-KR" sz="2000" dirty="0" err="1">
                <a:latin typeface="Malgun Gothic"/>
                <a:ea typeface="Malgun Gothic"/>
                <a:cs typeface="+mn-lt"/>
              </a:rPr>
              <a:t>Means</a:t>
            </a:r>
            <a:r>
              <a:rPr lang="ko-KR" sz="2000" dirty="0">
                <a:latin typeface="Malgun Gothic"/>
                <a:ea typeface="Malgun Gothic"/>
                <a:cs typeface="+mn-lt"/>
              </a:rPr>
              <a:t>)</a:t>
            </a:r>
            <a:endParaRPr lang="ko-KR" dirty="0">
              <a:ea typeface="맑은 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B5AA91-74A6-6769-B149-9C3F6716B743}"/>
              </a:ext>
            </a:extLst>
          </p:cNvPr>
          <p:cNvSpPr txBox="1"/>
          <p:nvPr/>
        </p:nvSpPr>
        <p:spPr>
          <a:xfrm>
            <a:off x="2440116" y="436519"/>
            <a:ext cx="400976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 err="1">
                <a:ea typeface="Malgun Gothic"/>
              </a:rPr>
              <a:t>Recommendation</a:t>
            </a:r>
            <a:r>
              <a:rPr lang="ko-KR" altLang="en-US" sz="2400" b="1">
                <a:latin typeface="맑은 고딕"/>
                <a:ea typeface="Malgun Gothic"/>
              </a:rPr>
              <a:t> System</a:t>
            </a:r>
            <a:r>
              <a:rPr lang="en-US" sz="2400" b="1">
                <a:latin typeface="Malgun Gothic"/>
                <a:ea typeface="Malgun Gothic"/>
              </a:rPr>
              <a:t>​</a:t>
            </a:r>
            <a:endParaRPr lang="en-US" sz="2400" b="1">
              <a:ea typeface="맑은 고딕" panose="020F0502020204030204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B1165C5C-7158-7D46-7088-BFF82F1763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6727541"/>
              </p:ext>
            </p:extLst>
          </p:nvPr>
        </p:nvGraphicFramePr>
        <p:xfrm>
          <a:off x="2929160" y="1734436"/>
          <a:ext cx="7632159" cy="4586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A9F5B64-6002-86CE-CE15-017A7B9F324F}"/>
              </a:ext>
            </a:extLst>
          </p:cNvPr>
          <p:cNvCxnSpPr>
            <a:cxnSpLocks/>
          </p:cNvCxnSpPr>
          <p:nvPr/>
        </p:nvCxnSpPr>
        <p:spPr>
          <a:xfrm>
            <a:off x="5888355" y="3878580"/>
            <a:ext cx="0" cy="1577340"/>
          </a:xfrm>
          <a:prstGeom prst="line">
            <a:avLst/>
          </a:prstGeom>
          <a:ln w="28575">
            <a:solidFill>
              <a:srgbClr val="74B6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D360F962-9A46-E7A9-E5F5-595DC3DF4500}"/>
              </a:ext>
            </a:extLst>
          </p:cNvPr>
          <p:cNvSpPr/>
          <p:nvPr/>
        </p:nvSpPr>
        <p:spPr>
          <a:xfrm>
            <a:off x="5758815" y="5525731"/>
            <a:ext cx="270000" cy="270000"/>
          </a:xfrm>
          <a:prstGeom prst="ellipse">
            <a:avLst/>
          </a:prstGeom>
          <a:noFill/>
          <a:ln>
            <a:solidFill>
              <a:srgbClr val="74B6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474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B83123-C09B-344B-8F63-8CCFE59B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44D199A8-F659-B4C1-52A0-16A997539A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6D7EF2-CE5D-EA6B-C12B-E47A0279F1FA}"/>
              </a:ext>
            </a:extLst>
          </p:cNvPr>
          <p:cNvSpPr txBox="1"/>
          <p:nvPr/>
        </p:nvSpPr>
        <p:spPr>
          <a:xfrm>
            <a:off x="3135859" y="456919"/>
            <a:ext cx="1462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latin typeface="Malgun Gothic"/>
                <a:ea typeface="Malgun Gothic"/>
              </a:rPr>
              <a:t># </a:t>
            </a:r>
            <a:r>
              <a:rPr lang="ko-KR" altLang="en-US" b="1" dirty="0">
                <a:latin typeface="Malgun Gothic"/>
                <a:ea typeface="Malgun Gothic"/>
              </a:rPr>
              <a:t>연구개발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5AAEB-9C0C-6115-69B4-449976B2F139}"/>
              </a:ext>
            </a:extLst>
          </p:cNvPr>
          <p:cNvSpPr txBox="1"/>
          <p:nvPr/>
        </p:nvSpPr>
        <p:spPr>
          <a:xfrm>
            <a:off x="4805476" y="2391791"/>
            <a:ext cx="16408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latin typeface="Malgun Gothic"/>
                <a:ea typeface="Malgun Gothic"/>
              </a:rPr>
              <a:t># </a:t>
            </a:r>
            <a:r>
              <a:rPr lang="ko-KR" altLang="en-US" b="1" dirty="0">
                <a:latin typeface="Consolas"/>
                <a:ea typeface="Malgun Gothic"/>
              </a:rPr>
              <a:t>사회적기업</a:t>
            </a:r>
            <a:endParaRPr lang="en-US" b="1" dirty="0"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FCA0E-A0A7-7073-A5FA-C9C2FFA761D3}"/>
              </a:ext>
            </a:extLst>
          </p:cNvPr>
          <p:cNvSpPr txBox="1"/>
          <p:nvPr/>
        </p:nvSpPr>
        <p:spPr>
          <a:xfrm>
            <a:off x="9209988" y="3019497"/>
            <a:ext cx="16039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b="1" dirty="0">
                <a:latin typeface="Malgun Gothic"/>
                <a:ea typeface="Malgun Gothic"/>
              </a:rPr>
              <a:t># </a:t>
            </a:r>
            <a:r>
              <a:rPr lang="ko-KR" altLang="en-US" b="1" dirty="0">
                <a:latin typeface="Consolas"/>
                <a:ea typeface="Malgun Gothic"/>
              </a:rPr>
              <a:t>사회적기업</a:t>
            </a:r>
            <a:endParaRPr lang="en-US" b="1" dirty="0">
              <a:ea typeface="+mn-lt"/>
              <a:cs typeface="+mn-lt"/>
            </a:endParaRPr>
          </a:p>
        </p:txBody>
      </p:sp>
      <p:sp>
        <p:nvSpPr>
          <p:cNvPr id="2" name="내용 개체 틀 33">
            <a:extLst>
              <a:ext uri="{FF2B5EF4-FFF2-40B4-BE49-F238E27FC236}">
                <a16:creationId xmlns:a16="http://schemas.microsoft.com/office/drawing/2014/main" id="{CE866089-7C27-ABF9-CC31-987886B91797}"/>
              </a:ext>
            </a:extLst>
          </p:cNvPr>
          <p:cNvSpPr txBox="1">
            <a:spLocks/>
          </p:cNvSpPr>
          <p:nvPr/>
        </p:nvSpPr>
        <p:spPr>
          <a:xfrm>
            <a:off x="303213" y="2332038"/>
            <a:ext cx="1828800" cy="696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ea typeface="맑은 고딕"/>
              </a:rPr>
              <a:t>알고리즘 및 </a:t>
            </a:r>
            <a:br>
              <a:rPr lang="en-US" altLang="ko-KR">
                <a:ea typeface="맑은 고딕"/>
              </a:rPr>
            </a:br>
            <a:r>
              <a:rPr lang="ko-KR" altLang="en-US">
                <a:ea typeface="맑은 고딕"/>
              </a:rPr>
              <a:t>솔루션 개발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56B349E-D1DC-922D-3F61-258CCCA49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8" t="22835" r="8659" b="21735"/>
          <a:stretch/>
        </p:blipFill>
        <p:spPr>
          <a:xfrm>
            <a:off x="1833972" y="1243849"/>
            <a:ext cx="4708244" cy="24340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C2982C-16F4-02BB-576A-4304925A57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75" t="23169" r="7912" b="21401"/>
          <a:stretch/>
        </p:blipFill>
        <p:spPr>
          <a:xfrm>
            <a:off x="5576832" y="3677944"/>
            <a:ext cx="5402056" cy="279278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D2D4E6-E971-D444-BB5F-36CF978AEBEC}"/>
              </a:ext>
            </a:extLst>
          </p:cNvPr>
          <p:cNvGrpSpPr/>
          <p:nvPr/>
        </p:nvGrpSpPr>
        <p:grpSpPr>
          <a:xfrm>
            <a:off x="2108967" y="174457"/>
            <a:ext cx="936000" cy="936000"/>
            <a:chOff x="4199571" y="4493326"/>
            <a:chExt cx="720000" cy="720000"/>
          </a:xfrm>
        </p:grpSpPr>
        <p:grpSp>
          <p:nvGrpSpPr>
            <p:cNvPr id="14" name="Group 26">
              <a:extLst>
                <a:ext uri="{FF2B5EF4-FFF2-40B4-BE49-F238E27FC236}">
                  <a16:creationId xmlns:a16="http://schemas.microsoft.com/office/drawing/2014/main" id="{05CE6CD3-B8B1-F4C8-E4CF-42BE815D1024}"/>
                </a:ext>
              </a:extLst>
            </p:cNvPr>
            <p:cNvGrpSpPr/>
            <p:nvPr/>
          </p:nvGrpSpPr>
          <p:grpSpPr>
            <a:xfrm>
              <a:off x="4199571" y="4493326"/>
              <a:ext cx="720000" cy="720000"/>
              <a:chOff x="2646363" y="2141538"/>
              <a:chExt cx="2174877" cy="2178050"/>
            </a:xfrm>
            <a:solidFill>
              <a:srgbClr val="1890A8">
                <a:alpha val="34118"/>
              </a:srgbClr>
            </a:solidFill>
            <a:effectLst/>
          </p:grpSpPr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377D8711-C56F-9B47-89B5-F1F1F6042A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6363" y="2141538"/>
                <a:ext cx="2174877" cy="21780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Oval 5">
                <a:extLst>
                  <a:ext uri="{FF2B5EF4-FFF2-40B4-BE49-F238E27FC236}">
                    <a16:creationId xmlns:a16="http://schemas.microsoft.com/office/drawing/2014/main" id="{D947FF93-1BAB-CF47-40E4-5FFF885BB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1775" y="2268538"/>
                <a:ext cx="1922462" cy="1924050"/>
              </a:xfrm>
              <a:prstGeom prst="ellipse">
                <a:avLst/>
              </a:prstGeom>
              <a:grpFill/>
              <a:ln w="25400">
                <a:solidFill>
                  <a:schemeClr val="bg1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B4DF73E-5D79-BF73-1579-8C94AB225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563" b="95313" l="6250" r="92969">
                          <a14:foregroundMark x1="77344" y1="85938" x2="79688" y2="88281"/>
                          <a14:foregroundMark x1="85156" y1="41406" x2="84375" y2="48438"/>
                          <a14:foregroundMark x1="67188" y1="41406" x2="70313" y2="57813"/>
                          <a14:foregroundMark x1="74219" y1="71094" x2="80469" y2="82813"/>
                          <a14:foregroundMark x1="74219" y1="95313" x2="75781" y2="92969"/>
                          <a14:foregroundMark x1="7031" y1="89844" x2="7031" y2="89844"/>
                          <a14:foregroundMark x1="43750" y1="46875" x2="42188" y2="59375"/>
                          <a14:foregroundMark x1="33594" y1="40625" x2="35156" y2="53125"/>
                          <a14:foregroundMark x1="42969" y1="32813" x2="40625" y2="58594"/>
                          <a14:foregroundMark x1="38281" y1="39063" x2="33594" y2="72656"/>
                          <a14:foregroundMark x1="35938" y1="36719" x2="27839" y2="85310"/>
                          <a14:foregroundMark x1="21875" y1="28125" x2="21875" y2="28125"/>
                          <a14:foregroundMark x1="38281" y1="36719" x2="34375" y2="46875"/>
                          <a14:foregroundMark x1="35156" y1="36719" x2="52344" y2="57813"/>
                          <a14:foregroundMark x1="79688" y1="31250" x2="79688" y2="63281"/>
                          <a14:foregroundMark x1="73438" y1="16406" x2="75000" y2="38281"/>
                          <a14:foregroundMark x1="75000" y1="4688" x2="83594" y2="17969"/>
                          <a14:foregroundMark x1="80469" y1="8594" x2="78125" y2="23438"/>
                          <a14:foregroundMark x1="86719" y1="8594" x2="92969" y2="7813"/>
                          <a14:foregroundMark x1="67969" y1="3906" x2="71094" y2="1563"/>
                          <a14:backgroundMark x1="28125" y1="88281" x2="28125" y2="88281"/>
                          <a14:backgroundMark x1="28906" y1="86719" x2="30469" y2="85938"/>
                          <a14:backgroundMark x1="28906" y1="85938" x2="27344" y2="882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9627" y="4637134"/>
              <a:ext cx="413348" cy="413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9E8429F-EB32-F325-CE43-E61BB94A5AEE}"/>
              </a:ext>
            </a:extLst>
          </p:cNvPr>
          <p:cNvGrpSpPr/>
          <p:nvPr/>
        </p:nvGrpSpPr>
        <p:grpSpPr>
          <a:xfrm>
            <a:off x="8245066" y="2761123"/>
            <a:ext cx="936000" cy="936000"/>
            <a:chOff x="8385942" y="2844163"/>
            <a:chExt cx="720000" cy="720000"/>
          </a:xfrm>
        </p:grpSpPr>
        <p:grpSp>
          <p:nvGrpSpPr>
            <p:cNvPr id="22" name="Group 26">
              <a:extLst>
                <a:ext uri="{FF2B5EF4-FFF2-40B4-BE49-F238E27FC236}">
                  <a16:creationId xmlns:a16="http://schemas.microsoft.com/office/drawing/2014/main" id="{D45BFCAC-DE1D-EC11-64D6-931B10C68432}"/>
                </a:ext>
              </a:extLst>
            </p:cNvPr>
            <p:cNvGrpSpPr/>
            <p:nvPr/>
          </p:nvGrpSpPr>
          <p:grpSpPr>
            <a:xfrm>
              <a:off x="8385942" y="2844163"/>
              <a:ext cx="720000" cy="720000"/>
              <a:chOff x="2646363" y="2141538"/>
              <a:chExt cx="2174877" cy="2178050"/>
            </a:xfrm>
            <a:solidFill>
              <a:srgbClr val="1890A8">
                <a:alpha val="34118"/>
              </a:srgbClr>
            </a:solidFill>
            <a:effectLst/>
          </p:grpSpPr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B4FC18D1-E02D-0D21-5FA4-0D2B0DABA7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6363" y="2141538"/>
                <a:ext cx="2174877" cy="21780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Oval 5">
                <a:extLst>
                  <a:ext uri="{FF2B5EF4-FFF2-40B4-BE49-F238E27FC236}">
                    <a16:creationId xmlns:a16="http://schemas.microsoft.com/office/drawing/2014/main" id="{C2924D8B-199C-B012-4922-D231589E9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1775" y="2268538"/>
                <a:ext cx="1922462" cy="1924050"/>
              </a:xfrm>
              <a:prstGeom prst="ellipse">
                <a:avLst/>
              </a:prstGeom>
              <a:grpFill/>
              <a:ln w="25400">
                <a:solidFill>
                  <a:schemeClr val="bg1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5126" name="Picture 6" descr="Social care - Free people icons">
              <a:extLst>
                <a:ext uri="{FF2B5EF4-FFF2-40B4-BE49-F238E27FC236}">
                  <a16:creationId xmlns:a16="http://schemas.microsoft.com/office/drawing/2014/main" id="{B00C146B-29CC-A8D9-630B-268C2622A6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89" b="96889" l="4889" r="93778">
                          <a14:foregroundMark x1="36000" y1="10667" x2="36444" y2="16444"/>
                          <a14:foregroundMark x1="64444" y1="13333" x2="68444" y2="21778"/>
                          <a14:foregroundMark x1="30667" y1="11556" x2="37778" y2="14667"/>
                          <a14:foregroundMark x1="33778" y1="10222" x2="32000" y2="21333"/>
                          <a14:foregroundMark x1="32000" y1="7556" x2="28889" y2="13333"/>
                          <a14:foregroundMark x1="37778" y1="7556" x2="43111" y2="16444"/>
                          <a14:foregroundMark x1="37778" y1="5778" x2="37333" y2="3556"/>
                          <a14:foregroundMark x1="68444" y1="8000" x2="66222" y2="16000"/>
                          <a14:foregroundMark x1="50222" y1="38222" x2="54222" y2="42667"/>
                          <a14:foregroundMark x1="48889" y1="34222" x2="47556" y2="41778"/>
                          <a14:foregroundMark x1="71111" y1="70667" x2="69778" y2="77778"/>
                          <a14:foregroundMark x1="67111" y1="69333" x2="71556" y2="84889"/>
                          <a14:foregroundMark x1="74222" y1="72444" x2="75556" y2="79556"/>
                          <a14:foregroundMark x1="86667" y1="68444" x2="91111" y2="60889"/>
                          <a14:foregroundMark x1="93778" y1="56444" x2="89333" y2="63556"/>
                          <a14:foregroundMark x1="5333" y1="53778" x2="11111" y2="62667"/>
                          <a14:foregroundMark x1="30667" y1="88000" x2="31111" y2="95111"/>
                          <a14:foregroundMark x1="32000" y1="88000" x2="32444" y2="93333"/>
                          <a14:foregroundMark x1="32000" y1="77778" x2="33778" y2="84444"/>
                          <a14:foregroundMark x1="33778" y1="84444" x2="34667" y2="97333"/>
                          <a14:foregroundMark x1="25333" y1="89333" x2="28000" y2="96000"/>
                          <a14:foregroundMark x1="57333" y1="86667" x2="64444" y2="96000"/>
                          <a14:foregroundMark x1="67556" y1="90222" x2="70222" y2="96444"/>
                          <a14:foregroundMark x1="39556" y1="88000" x2="39556" y2="90667"/>
                          <a14:foregroundMark x1="64444" y1="4889" x2="64444" y2="4889"/>
                          <a14:foregroundMark x1="64000" y1="3556" x2="62667" y2="889"/>
                          <a14:foregroundMark x1="72444" y1="85778" x2="73778" y2="94667"/>
                          <a14:foregroundMark x1="37333" y1="96000" x2="39111" y2="9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5998" y="2994483"/>
              <a:ext cx="419360" cy="419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6128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B83123-C09B-344B-8F63-8CCFE59B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44D199A8-F659-B4C1-52A0-16A997539A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5AAEB-9C0C-6115-69B4-449976B2F139}"/>
              </a:ext>
            </a:extLst>
          </p:cNvPr>
          <p:cNvSpPr txBox="1"/>
          <p:nvPr/>
        </p:nvSpPr>
        <p:spPr>
          <a:xfrm>
            <a:off x="4805476" y="2391791"/>
            <a:ext cx="16408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latin typeface="Malgun Gothic"/>
                <a:ea typeface="Malgun Gothic"/>
              </a:rPr>
              <a:t># </a:t>
            </a:r>
            <a:r>
              <a:rPr lang="ko-KR" altLang="en-US" b="1" dirty="0">
                <a:latin typeface="Consolas"/>
                <a:ea typeface="Malgun Gothic"/>
              </a:rPr>
              <a:t>사회적기업</a:t>
            </a:r>
            <a:endParaRPr lang="en-US" b="1" dirty="0">
              <a:ea typeface="+mn-lt"/>
              <a:cs typeface="+mn-lt"/>
            </a:endParaRPr>
          </a:p>
        </p:txBody>
      </p:sp>
      <p:sp>
        <p:nvSpPr>
          <p:cNvPr id="2" name="내용 개체 틀 33">
            <a:extLst>
              <a:ext uri="{FF2B5EF4-FFF2-40B4-BE49-F238E27FC236}">
                <a16:creationId xmlns:a16="http://schemas.microsoft.com/office/drawing/2014/main" id="{CE866089-7C27-ABF9-CC31-987886B91797}"/>
              </a:ext>
            </a:extLst>
          </p:cNvPr>
          <p:cNvSpPr txBox="1">
            <a:spLocks/>
          </p:cNvSpPr>
          <p:nvPr/>
        </p:nvSpPr>
        <p:spPr>
          <a:xfrm>
            <a:off x="303213" y="2332038"/>
            <a:ext cx="1828800" cy="696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ea typeface="맑은 고딕"/>
              </a:rPr>
              <a:t>알고리즘 및 </a:t>
            </a:r>
            <a:br>
              <a:rPr lang="en-US" altLang="ko-KR">
                <a:ea typeface="맑은 고딕"/>
              </a:rPr>
            </a:br>
            <a:r>
              <a:rPr lang="ko-KR" altLang="en-US">
                <a:ea typeface="맑은 고딕"/>
              </a:rPr>
              <a:t>솔루션 개발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6653E8-9978-2C0D-C29B-72F79B4D6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1" t="20910" r="7639" b="21083"/>
          <a:stretch/>
        </p:blipFill>
        <p:spPr>
          <a:xfrm>
            <a:off x="1828822" y="1094938"/>
            <a:ext cx="5013638" cy="26483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CEC9C7-0817-D92A-4BF9-501C0A76B4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28" t="21863" r="8666" b="22093"/>
          <a:stretch/>
        </p:blipFill>
        <p:spPr>
          <a:xfrm>
            <a:off x="5635752" y="3667997"/>
            <a:ext cx="5315572" cy="277186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775812-DA66-6EC6-14EB-CD8AD25B582D}"/>
              </a:ext>
            </a:extLst>
          </p:cNvPr>
          <p:cNvGrpSpPr/>
          <p:nvPr/>
        </p:nvGrpSpPr>
        <p:grpSpPr>
          <a:xfrm>
            <a:off x="2118148" y="173585"/>
            <a:ext cx="936000" cy="936000"/>
            <a:chOff x="2937642" y="174457"/>
            <a:chExt cx="720000" cy="720000"/>
          </a:xfrm>
        </p:grpSpPr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7C5970F8-6E4E-45D6-1C02-F97123C89608}"/>
                </a:ext>
              </a:extLst>
            </p:cNvPr>
            <p:cNvGrpSpPr/>
            <p:nvPr/>
          </p:nvGrpSpPr>
          <p:grpSpPr>
            <a:xfrm>
              <a:off x="2937642" y="174457"/>
              <a:ext cx="720000" cy="720000"/>
              <a:chOff x="2646363" y="2141538"/>
              <a:chExt cx="2174877" cy="2178050"/>
            </a:xfrm>
            <a:solidFill>
              <a:srgbClr val="1890A8">
                <a:alpha val="34118"/>
              </a:srgbClr>
            </a:solidFill>
            <a:effectLst/>
          </p:grpSpPr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244B2CA7-FAB3-5ECD-D46E-B75E4DC2FD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6363" y="2141538"/>
                <a:ext cx="2174877" cy="21780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Oval 5">
                <a:extLst>
                  <a:ext uri="{FF2B5EF4-FFF2-40B4-BE49-F238E27FC236}">
                    <a16:creationId xmlns:a16="http://schemas.microsoft.com/office/drawing/2014/main" id="{ABB2FE37-4311-F4B7-4073-9948A9B6A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1775" y="2268538"/>
                <a:ext cx="1922462" cy="1924050"/>
              </a:xfrm>
              <a:prstGeom prst="ellipse">
                <a:avLst/>
              </a:prstGeom>
              <a:grpFill/>
              <a:ln w="25400">
                <a:solidFill>
                  <a:schemeClr val="bg1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20" name="Picture 22">
              <a:extLst>
                <a:ext uri="{FF2B5EF4-FFF2-40B4-BE49-F238E27FC236}">
                  <a16:creationId xmlns:a16="http://schemas.microsoft.com/office/drawing/2014/main" id="{270BE160-7587-7388-A585-3BC6DA066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556" b="98667" l="2667" r="97778">
                          <a14:foregroundMark x1="28444" y1="14222" x2="34222" y2="18667"/>
                          <a14:foregroundMark x1="34667" y1="12000" x2="28889" y2="13778"/>
                          <a14:foregroundMark x1="37333" y1="12000" x2="18222" y2="12000"/>
                          <a14:foregroundMark x1="24000" y1="9333" x2="36000" y2="13778"/>
                          <a14:foregroundMark x1="43111" y1="7556" x2="35111" y2="14222"/>
                          <a14:foregroundMark x1="37333" y1="6222" x2="32444" y2="10667"/>
                          <a14:foregroundMark x1="41778" y1="6222" x2="41778" y2="4000"/>
                          <a14:foregroundMark x1="23111" y1="40889" x2="17778" y2="53333"/>
                          <a14:foregroundMark x1="29333" y1="33333" x2="40444" y2="51556"/>
                          <a14:foregroundMark x1="18667" y1="35111" x2="10222" y2="62667"/>
                          <a14:foregroundMark x1="21778" y1="30667" x2="13778" y2="45778"/>
                          <a14:foregroundMark x1="13778" y1="32000" x2="13778" y2="61333"/>
                          <a14:foregroundMark x1="9778" y1="51556" x2="15556" y2="74222"/>
                          <a14:foregroundMark x1="11111" y1="59111" x2="13333" y2="78667"/>
                          <a14:foregroundMark x1="25333" y1="72889" x2="23111" y2="81333"/>
                          <a14:foregroundMark x1="2667" y1="62667" x2="10222" y2="76889"/>
                          <a14:foregroundMark x1="90667" y1="28000" x2="90667" y2="40444"/>
                          <a14:foregroundMark x1="92444" y1="27556" x2="85778" y2="50667"/>
                          <a14:foregroundMark x1="97778" y1="27556" x2="96000" y2="30667"/>
                          <a14:foregroundMark x1="38667" y1="80444" x2="37778" y2="91111"/>
                          <a14:foregroundMark x1="62667" y1="85778" x2="64000" y2="97778"/>
                          <a14:foregroundMark x1="36889" y1="99111" x2="36889" y2="99111"/>
                          <a14:foregroundMark x1="34667" y1="69333" x2="36889" y2="78222"/>
                          <a14:foregroundMark x1="63111" y1="73333" x2="64444" y2="81333"/>
                          <a14:foregroundMark x1="73778" y1="36889" x2="71556" y2="48444"/>
                          <a14:foregroundMark x1="74667" y1="33333" x2="72000" y2="61333"/>
                          <a14:foregroundMark x1="73778" y1="27556" x2="69333" y2="42222"/>
                          <a14:foregroundMark x1="64444" y1="27111" x2="63556" y2="29778"/>
                          <a14:foregroundMark x1="65778" y1="25333" x2="65778" y2="34222"/>
                          <a14:foregroundMark x1="66222" y1="24000" x2="66222" y2="40444"/>
                          <a14:foregroundMark x1="62667" y1="36889" x2="63111" y2="43556"/>
                          <a14:foregroundMark x1="62667" y1="43556" x2="59111" y2="61778"/>
                          <a14:foregroundMark x1="77333" y1="48444" x2="76000" y2="62222"/>
                          <a14:foregroundMark x1="88000" y1="55556" x2="85333" y2="64889"/>
                          <a14:foregroundMark x1="73778" y1="51111" x2="63556" y2="64444"/>
                          <a14:foregroundMark x1="65778" y1="53333" x2="61778" y2="58667"/>
                          <a14:foregroundMark x1="69333" y1="43556" x2="69333" y2="53778"/>
                          <a14:foregroundMark x1="71111" y1="45333" x2="66667" y2="56444"/>
                          <a14:foregroundMark x1="69333" y1="45333" x2="68000" y2="60000"/>
                          <a14:foregroundMark x1="82667" y1="42667" x2="85778" y2="56444"/>
                          <a14:foregroundMark x1="87111" y1="40889" x2="89778" y2="44000"/>
                          <a14:foregroundMark x1="91111" y1="37778" x2="91111" y2="42667"/>
                          <a14:foregroundMark x1="95556" y1="35111" x2="92889" y2="44000"/>
                          <a14:foregroundMark x1="84889" y1="35556" x2="78667" y2="40889"/>
                          <a14:foregroundMark x1="82222" y1="32444" x2="82222" y2="40889"/>
                          <a14:foregroundMark x1="81778" y1="35111" x2="85333" y2="44889"/>
                          <a14:foregroundMark x1="84444" y1="67556" x2="84889" y2="58667"/>
                          <a14:foregroundMark x1="88000" y1="56889" x2="88000" y2="64889"/>
                          <a14:foregroundMark x1="83111" y1="64000" x2="77333" y2="66667"/>
                          <a14:foregroundMark x1="88444" y1="50222" x2="88889" y2="58222"/>
                          <a14:foregroundMark x1="94222" y1="47556" x2="92444" y2="53778"/>
                          <a14:foregroundMark x1="68889" y1="20000" x2="68000" y2="29778"/>
                          <a14:foregroundMark x1="69333" y1="19111" x2="74667" y2="19111"/>
                          <a14:foregroundMark x1="80444" y1="20889" x2="87111" y2="24000"/>
                          <a14:foregroundMark x1="86222" y1="21778" x2="93333" y2="21778"/>
                          <a14:foregroundMark x1="23556" y1="4889" x2="23556" y2="4889"/>
                          <a14:foregroundMark x1="24444" y1="3556" x2="24444" y2="35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03545" y="307098"/>
              <a:ext cx="432135" cy="432135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5469607-51BF-497B-E70D-BF96781CCA77}"/>
              </a:ext>
            </a:extLst>
          </p:cNvPr>
          <p:cNvGrpSpPr/>
          <p:nvPr/>
        </p:nvGrpSpPr>
        <p:grpSpPr>
          <a:xfrm>
            <a:off x="8677376" y="2731998"/>
            <a:ext cx="936000" cy="936000"/>
            <a:chOff x="8907444" y="2818140"/>
            <a:chExt cx="936000" cy="936000"/>
          </a:xfrm>
        </p:grpSpPr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id="{E5462914-A48B-C66D-0DC0-D3CE6D633441}"/>
                </a:ext>
              </a:extLst>
            </p:cNvPr>
            <p:cNvGrpSpPr/>
            <p:nvPr/>
          </p:nvGrpSpPr>
          <p:grpSpPr>
            <a:xfrm>
              <a:off x="8907444" y="2818140"/>
              <a:ext cx="936000" cy="936000"/>
              <a:chOff x="2646363" y="2141538"/>
              <a:chExt cx="2174877" cy="2178050"/>
            </a:xfrm>
            <a:solidFill>
              <a:srgbClr val="1890A8">
                <a:alpha val="34118"/>
              </a:srgbClr>
            </a:solidFill>
            <a:effectLst/>
          </p:grpSpPr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3FCF1DD8-91B9-0C9F-E68E-C23129968F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6363" y="2141538"/>
                <a:ext cx="2174877" cy="21780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Oval 5">
                <a:extLst>
                  <a:ext uri="{FF2B5EF4-FFF2-40B4-BE49-F238E27FC236}">
                    <a16:creationId xmlns:a16="http://schemas.microsoft.com/office/drawing/2014/main" id="{3C15DF37-DDFC-EBDC-24F9-2E2D7F200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1775" y="2268538"/>
                <a:ext cx="1922462" cy="1924050"/>
              </a:xfrm>
              <a:prstGeom prst="ellipse">
                <a:avLst/>
              </a:prstGeom>
              <a:grpFill/>
              <a:ln w="25400">
                <a:solidFill>
                  <a:schemeClr val="bg1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4098" name="Picture 2" descr="Trade fair - Free business icons">
              <a:extLst>
                <a:ext uri="{FF2B5EF4-FFF2-40B4-BE49-F238E27FC236}">
                  <a16:creationId xmlns:a16="http://schemas.microsoft.com/office/drawing/2014/main" id="{9ACA236B-E60D-C05D-1E79-01909C67D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78" b="89778" l="9778" r="92889">
                          <a14:foregroundMark x1="10667" y1="42222" x2="11556" y2="52000"/>
                          <a14:foregroundMark x1="89333" y1="43111" x2="92889" y2="60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4023" y="2963657"/>
              <a:ext cx="644963" cy="644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B234CCB-6741-6963-B02F-624026D5A7CB}"/>
              </a:ext>
            </a:extLst>
          </p:cNvPr>
          <p:cNvSpPr txBox="1"/>
          <p:nvPr/>
        </p:nvSpPr>
        <p:spPr>
          <a:xfrm>
            <a:off x="3173959" y="456919"/>
            <a:ext cx="1462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latin typeface="Malgun Gothic"/>
                <a:ea typeface="Malgun Gothic"/>
              </a:rPr>
              <a:t>#</a:t>
            </a:r>
            <a:r>
              <a:rPr lang="ko-KR" altLang="en-US" b="1" dirty="0">
                <a:latin typeface="Malgun Gothic"/>
                <a:ea typeface="Malgun Gothic"/>
              </a:rPr>
              <a:t>자금지원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63ED22-0D30-C7FE-139F-1546F7A74FD5}"/>
              </a:ext>
            </a:extLst>
          </p:cNvPr>
          <p:cNvSpPr txBox="1"/>
          <p:nvPr/>
        </p:nvSpPr>
        <p:spPr>
          <a:xfrm>
            <a:off x="9662222" y="3019497"/>
            <a:ext cx="1151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b="1" dirty="0">
                <a:latin typeface="Malgun Gothic"/>
                <a:ea typeface="Malgun Gothic"/>
              </a:rPr>
              <a:t># </a:t>
            </a:r>
            <a:r>
              <a:rPr lang="ko-KR" altLang="en-US" b="1" dirty="0">
                <a:latin typeface="Consolas"/>
                <a:ea typeface="Malgun Gothic"/>
              </a:rPr>
              <a:t>박람회</a:t>
            </a:r>
            <a:endParaRPr lang="en-US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7579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B83123-C09B-344B-8F63-8CCFE59B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44D199A8-F659-B4C1-52A0-16A997539A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5AAEB-9C0C-6115-69B4-449976B2F139}"/>
              </a:ext>
            </a:extLst>
          </p:cNvPr>
          <p:cNvSpPr txBox="1"/>
          <p:nvPr/>
        </p:nvSpPr>
        <p:spPr>
          <a:xfrm>
            <a:off x="4805476" y="2391791"/>
            <a:ext cx="16408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latin typeface="Malgun Gothic"/>
                <a:ea typeface="Malgun Gothic"/>
              </a:rPr>
              <a:t># </a:t>
            </a:r>
            <a:r>
              <a:rPr lang="ko-KR" altLang="en-US" b="1" dirty="0">
                <a:latin typeface="Consolas"/>
                <a:ea typeface="Malgun Gothic"/>
              </a:rPr>
              <a:t>사회적기업</a:t>
            </a:r>
            <a:endParaRPr lang="en-US" b="1" dirty="0"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FCA0E-A0A7-7073-A5FA-C9C2FFA761D3}"/>
              </a:ext>
            </a:extLst>
          </p:cNvPr>
          <p:cNvSpPr txBox="1"/>
          <p:nvPr/>
        </p:nvSpPr>
        <p:spPr>
          <a:xfrm>
            <a:off x="9627943" y="3031196"/>
            <a:ext cx="9804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b="1" dirty="0">
                <a:latin typeface="Malgun Gothic"/>
                <a:ea typeface="Malgun Gothic"/>
              </a:rPr>
              <a:t># </a:t>
            </a:r>
            <a:r>
              <a:rPr lang="ko-KR" altLang="en-US" b="1" dirty="0">
                <a:latin typeface="Consolas"/>
                <a:ea typeface="Malgun Gothic"/>
              </a:rPr>
              <a:t>창업</a:t>
            </a:r>
            <a:endParaRPr lang="en-US" b="1" dirty="0">
              <a:ea typeface="+mn-lt"/>
              <a:cs typeface="+mn-lt"/>
            </a:endParaRPr>
          </a:p>
        </p:txBody>
      </p:sp>
      <p:sp>
        <p:nvSpPr>
          <p:cNvPr id="2" name="내용 개체 틀 33">
            <a:extLst>
              <a:ext uri="{FF2B5EF4-FFF2-40B4-BE49-F238E27FC236}">
                <a16:creationId xmlns:a16="http://schemas.microsoft.com/office/drawing/2014/main" id="{CE866089-7C27-ABF9-CC31-987886B91797}"/>
              </a:ext>
            </a:extLst>
          </p:cNvPr>
          <p:cNvSpPr txBox="1">
            <a:spLocks/>
          </p:cNvSpPr>
          <p:nvPr/>
        </p:nvSpPr>
        <p:spPr>
          <a:xfrm>
            <a:off x="303213" y="2332038"/>
            <a:ext cx="1828800" cy="696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ea typeface="맑은 고딕"/>
              </a:rPr>
              <a:t>알고리즘 및 </a:t>
            </a:r>
            <a:br>
              <a:rPr lang="en-US" altLang="ko-KR">
                <a:ea typeface="맑은 고딕"/>
              </a:rPr>
            </a:br>
            <a:r>
              <a:rPr lang="ko-KR" altLang="en-US">
                <a:ea typeface="맑은 고딕"/>
              </a:rPr>
              <a:t>솔루션 개발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D075A8-FBB0-CC15-2D88-52F6CE71E8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51" t="23041" r="9279" b="23329"/>
          <a:stretch/>
        </p:blipFill>
        <p:spPr>
          <a:xfrm>
            <a:off x="2131426" y="1213604"/>
            <a:ext cx="5015410" cy="256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0E892C-6029-AEB7-2A00-0EAC78AF07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18" t="20910" r="8406" b="22143"/>
          <a:stretch/>
        </p:blipFill>
        <p:spPr>
          <a:xfrm>
            <a:off x="5638800" y="3659256"/>
            <a:ext cx="5350747" cy="2846875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B95388AD-C1FE-48B3-8141-09A96C9E8EB3}"/>
              </a:ext>
            </a:extLst>
          </p:cNvPr>
          <p:cNvGrpSpPr/>
          <p:nvPr/>
        </p:nvGrpSpPr>
        <p:grpSpPr>
          <a:xfrm>
            <a:off x="2132298" y="158906"/>
            <a:ext cx="936000" cy="936000"/>
            <a:chOff x="1946139" y="4089232"/>
            <a:chExt cx="720000" cy="720000"/>
          </a:xfrm>
        </p:grpSpPr>
        <p:grpSp>
          <p:nvGrpSpPr>
            <p:cNvPr id="18" name="Group 26">
              <a:extLst>
                <a:ext uri="{FF2B5EF4-FFF2-40B4-BE49-F238E27FC236}">
                  <a16:creationId xmlns:a16="http://schemas.microsoft.com/office/drawing/2014/main" id="{E39CF43A-D6C3-92D6-26AE-709E067D1FC0}"/>
                </a:ext>
              </a:extLst>
            </p:cNvPr>
            <p:cNvGrpSpPr/>
            <p:nvPr/>
          </p:nvGrpSpPr>
          <p:grpSpPr>
            <a:xfrm>
              <a:off x="1946139" y="4089232"/>
              <a:ext cx="720000" cy="720000"/>
              <a:chOff x="2646363" y="2141538"/>
              <a:chExt cx="2174877" cy="2178050"/>
            </a:xfrm>
            <a:solidFill>
              <a:srgbClr val="1890A8">
                <a:alpha val="34118"/>
              </a:srgbClr>
            </a:solidFill>
            <a:effectLst/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7E110CEB-48BB-E7FA-B31D-B76FE0BF48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6363" y="2141538"/>
                <a:ext cx="2174877" cy="21780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Oval 5">
                <a:extLst>
                  <a:ext uri="{FF2B5EF4-FFF2-40B4-BE49-F238E27FC236}">
                    <a16:creationId xmlns:a16="http://schemas.microsoft.com/office/drawing/2014/main" id="{65CDAC61-BA96-C6F9-A1A0-B97437701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1775" y="2268538"/>
                <a:ext cx="1922462" cy="1924050"/>
              </a:xfrm>
              <a:prstGeom prst="ellipse">
                <a:avLst/>
              </a:prstGeom>
              <a:grpFill/>
              <a:ln w="25400">
                <a:solidFill>
                  <a:schemeClr val="bg1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25" name="Picture 2" descr="Earth Clipart Hd PNG, Vector Earth Icon, Earth Icons, Earth, Global PNG  Image For Free Download">
              <a:extLst>
                <a:ext uri="{FF2B5EF4-FFF2-40B4-BE49-F238E27FC236}">
                  <a16:creationId xmlns:a16="http://schemas.microsoft.com/office/drawing/2014/main" id="{3984AB61-C3EE-CED3-F72E-D0058B4A4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7656" y="4130812"/>
              <a:ext cx="636438" cy="636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6E9F1FA-742D-FF4B-3B4F-6BA32CD13539}"/>
              </a:ext>
            </a:extLst>
          </p:cNvPr>
          <p:cNvGrpSpPr/>
          <p:nvPr/>
        </p:nvGrpSpPr>
        <p:grpSpPr>
          <a:xfrm>
            <a:off x="8711772" y="2742190"/>
            <a:ext cx="936000" cy="936000"/>
            <a:chOff x="8907444" y="2818140"/>
            <a:chExt cx="720000" cy="720000"/>
          </a:xfrm>
        </p:grpSpPr>
        <p:grpSp>
          <p:nvGrpSpPr>
            <p:cNvPr id="22" name="Group 26">
              <a:extLst>
                <a:ext uri="{FF2B5EF4-FFF2-40B4-BE49-F238E27FC236}">
                  <a16:creationId xmlns:a16="http://schemas.microsoft.com/office/drawing/2014/main" id="{AFEA69AD-2719-0C07-372D-180F2076C4CB}"/>
                </a:ext>
              </a:extLst>
            </p:cNvPr>
            <p:cNvGrpSpPr/>
            <p:nvPr/>
          </p:nvGrpSpPr>
          <p:grpSpPr>
            <a:xfrm>
              <a:off x="8907444" y="2818140"/>
              <a:ext cx="720000" cy="720000"/>
              <a:chOff x="2646363" y="2141538"/>
              <a:chExt cx="2174877" cy="2178050"/>
            </a:xfrm>
            <a:solidFill>
              <a:srgbClr val="1890A8">
                <a:alpha val="34118"/>
              </a:srgbClr>
            </a:solidFill>
            <a:effectLst/>
          </p:grpSpPr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5B7B61C6-5C3B-5B83-FDB7-CED2ACAE3D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6363" y="2141538"/>
                <a:ext cx="2174877" cy="21780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5">
                <a:extLst>
                  <a:ext uri="{FF2B5EF4-FFF2-40B4-BE49-F238E27FC236}">
                    <a16:creationId xmlns:a16="http://schemas.microsoft.com/office/drawing/2014/main" id="{5D793F95-768D-6367-A90B-4E71D02A1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1775" y="2268538"/>
                <a:ext cx="1922462" cy="1924050"/>
              </a:xfrm>
              <a:prstGeom prst="ellipse">
                <a:avLst/>
              </a:prstGeom>
              <a:grpFill/>
              <a:ln w="25400">
                <a:solidFill>
                  <a:schemeClr val="bg1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3074" name="Picture 2" descr="Company - Free business icons">
              <a:extLst>
                <a:ext uri="{FF2B5EF4-FFF2-40B4-BE49-F238E27FC236}">
                  <a16:creationId xmlns:a16="http://schemas.microsoft.com/office/drawing/2014/main" id="{239A5A8C-BAC2-86D6-77A7-93A322EC07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667" b="97778" l="2667" r="96889">
                          <a14:foregroundMark x1="18222" y1="31111" x2="40444" y2="35111"/>
                          <a14:foregroundMark x1="24444" y1="25333" x2="46667" y2="27111"/>
                          <a14:foregroundMark x1="3556" y1="32000" x2="9333" y2="34667"/>
                          <a14:foregroundMark x1="10667" y1="40000" x2="13778" y2="72000"/>
                          <a14:foregroundMark x1="14222" y1="54222" x2="13333" y2="80889"/>
                          <a14:foregroundMark x1="11556" y1="84000" x2="10222" y2="89333"/>
                          <a14:foregroundMark x1="5778" y1="84889" x2="5778" y2="91556"/>
                          <a14:foregroundMark x1="21333" y1="84889" x2="32444" y2="98222"/>
                          <a14:foregroundMark x1="33778" y1="84000" x2="42222" y2="94667"/>
                          <a14:foregroundMark x1="54667" y1="56000" x2="69778" y2="76889"/>
                          <a14:foregroundMark x1="69333" y1="47556" x2="69333" y2="47556"/>
                          <a14:foregroundMark x1="67111" y1="56000" x2="67111" y2="56000"/>
                          <a14:foregroundMark x1="70667" y1="40889" x2="70667" y2="40889"/>
                          <a14:foregroundMark x1="70667" y1="25333" x2="72444" y2="26222"/>
                          <a14:foregroundMark x1="70667" y1="34667" x2="70667" y2="34667"/>
                          <a14:foregroundMark x1="71111" y1="65778" x2="71111" y2="65778"/>
                          <a14:foregroundMark x1="84000" y1="65778" x2="84000" y2="65778"/>
                          <a14:foregroundMark x1="86222" y1="75111" x2="86222" y2="75111"/>
                          <a14:foregroundMark x1="86667" y1="54222" x2="86667" y2="54222"/>
                          <a14:foregroundMark x1="85333" y1="44444" x2="85333" y2="44444"/>
                          <a14:foregroundMark x1="86222" y1="36444" x2="86222" y2="36444"/>
                          <a14:foregroundMark x1="87111" y1="28889" x2="87111" y2="28889"/>
                          <a14:foregroundMark x1="70667" y1="8889" x2="70667" y2="8889"/>
                          <a14:foregroundMark x1="59111" y1="6222" x2="59111" y2="6222"/>
                          <a14:foregroundMark x1="64000" y1="7556" x2="64000" y2="7556"/>
                          <a14:foregroundMark x1="65778" y1="10222" x2="65778" y2="10222"/>
                          <a14:foregroundMark x1="65778" y1="10222" x2="65778" y2="10222"/>
                          <a14:foregroundMark x1="64000" y1="8444" x2="69778" y2="12889"/>
                          <a14:foregroundMark x1="68889" y1="9333" x2="81333" y2="8444"/>
                          <a14:foregroundMark x1="56000" y1="30222" x2="67556" y2="45778"/>
                          <a14:foregroundMark x1="39111" y1="41333" x2="36000" y2="48000"/>
                          <a14:foregroundMark x1="18667" y1="42222" x2="28889" y2="52444"/>
                          <a14:foregroundMark x1="30222" y1="60000" x2="48889" y2="76889"/>
                          <a14:foregroundMark x1="42667" y1="59556" x2="40889" y2="70667"/>
                          <a14:foregroundMark x1="37778" y1="61778" x2="34222" y2="70667"/>
                          <a14:foregroundMark x1="28444" y1="75556" x2="27111" y2="83556"/>
                          <a14:foregroundMark x1="18667" y1="76444" x2="23556" y2="84444"/>
                          <a14:foregroundMark x1="9778" y1="79556" x2="10667" y2="80889"/>
                          <a14:foregroundMark x1="29333" y1="82222" x2="34667" y2="87111"/>
                          <a14:foregroundMark x1="24444" y1="92000" x2="27111" y2="93778"/>
                          <a14:foregroundMark x1="33778" y1="80889" x2="37333" y2="84889"/>
                          <a14:foregroundMark x1="49333" y1="89333" x2="59111" y2="96444"/>
                          <a14:foregroundMark x1="38667" y1="81333" x2="44000" y2="86222"/>
                          <a14:foregroundMark x1="70222" y1="92000" x2="72000" y2="95111"/>
                          <a14:foregroundMark x1="83111" y1="93778" x2="88000" y2="95111"/>
                          <a14:foregroundMark x1="86222" y1="70667" x2="86222" y2="74222"/>
                          <a14:foregroundMark x1="88000" y1="30667" x2="87111" y2="77778"/>
                          <a14:foregroundMark x1="86667" y1="27111" x2="85333" y2="74222"/>
                          <a14:foregroundMark x1="85333" y1="74222" x2="84889" y2="75556"/>
                          <a14:foregroundMark x1="71111" y1="30667" x2="72000" y2="71111"/>
                          <a14:foregroundMark x1="72000" y1="71111" x2="70222" y2="74222"/>
                          <a14:foregroundMark x1="52889" y1="28000" x2="54667" y2="76000"/>
                          <a14:foregroundMark x1="57333" y1="7556" x2="84000" y2="10222"/>
                          <a14:foregroundMark x1="84000" y1="10222" x2="86667" y2="10222"/>
                          <a14:foregroundMark x1="54667" y1="26667" x2="56889" y2="28000"/>
                          <a14:foregroundMark x1="94667" y1="24000" x2="94222" y2="92889"/>
                          <a14:foregroundMark x1="22222" y1="66667" x2="28000" y2="69778"/>
                          <a14:foregroundMark x1="38222" y1="56000" x2="38667" y2="61778"/>
                          <a14:foregroundMark x1="43111" y1="37333" x2="44000" y2="45778"/>
                          <a14:foregroundMark x1="49778" y1="44000" x2="54222" y2="66667"/>
                          <a14:foregroundMark x1="48889" y1="27556" x2="53333" y2="60000"/>
                          <a14:foregroundMark x1="50222" y1="24889" x2="49778" y2="76889"/>
                          <a14:foregroundMark x1="51556" y1="79111" x2="56444" y2="78667"/>
                          <a14:foregroundMark x1="59111" y1="73333" x2="58667" y2="64889"/>
                          <a14:foregroundMark x1="59111" y1="53333" x2="60000" y2="40889"/>
                          <a14:foregroundMark x1="59111" y1="24889" x2="60000" y2="22222"/>
                          <a14:foregroundMark x1="50667" y1="23556" x2="59556" y2="22222"/>
                          <a14:foregroundMark x1="66667" y1="22222" x2="70667" y2="21778"/>
                          <a14:foregroundMark x1="74667" y1="24889" x2="74667" y2="34667"/>
                          <a14:foregroundMark x1="65778" y1="25778" x2="65778" y2="33333"/>
                          <a14:foregroundMark x1="74667" y1="42222" x2="76000" y2="52444"/>
                          <a14:foregroundMark x1="74667" y1="62667" x2="75111" y2="68000"/>
                          <a14:foregroundMark x1="74667" y1="72889" x2="74667" y2="77333"/>
                          <a14:foregroundMark x1="80444" y1="27556" x2="80444" y2="39111"/>
                          <a14:foregroundMark x1="82222" y1="22222" x2="85333" y2="22222"/>
                          <a14:foregroundMark x1="90222" y1="24000" x2="90667" y2="24889"/>
                          <a14:foregroundMark x1="90667" y1="31111" x2="90667" y2="42222"/>
                          <a14:foregroundMark x1="80444" y1="49333" x2="81778" y2="57778"/>
                          <a14:foregroundMark x1="90222" y1="52000" x2="91556" y2="60444"/>
                          <a14:foregroundMark x1="91111" y1="69778" x2="90667" y2="76444"/>
                          <a14:foregroundMark x1="80889" y1="67111" x2="81778" y2="73333"/>
                          <a14:foregroundMark x1="49333" y1="86222" x2="49778" y2="90222"/>
                          <a14:foregroundMark x1="59111" y1="85333" x2="66222" y2="84889"/>
                          <a14:foregroundMark x1="68444" y1="84889" x2="79111" y2="84000"/>
                          <a14:foregroundMark x1="86667" y1="84889" x2="88444" y2="84889"/>
                          <a14:foregroundMark x1="90222" y1="86222" x2="90222" y2="89778"/>
                          <a14:foregroundMark x1="78222" y1="88000" x2="78222" y2="92000"/>
                          <a14:foregroundMark x1="77333" y1="97778" x2="83111" y2="97778"/>
                          <a14:foregroundMark x1="84444" y1="96889" x2="91111" y2="97333"/>
                          <a14:foregroundMark x1="92889" y1="97333" x2="94667" y2="97333"/>
                          <a14:foregroundMark x1="52889" y1="96000" x2="66222" y2="97333"/>
                          <a14:foregroundMark x1="48444" y1="96444" x2="44000" y2="97778"/>
                          <a14:foregroundMark x1="44889" y1="77778" x2="45333" y2="84000"/>
                          <a14:foregroundMark x1="33778" y1="74667" x2="25333" y2="75111"/>
                          <a14:foregroundMark x1="13333" y1="75556" x2="3111" y2="75111"/>
                          <a14:foregroundMark x1="15111" y1="91111" x2="15111" y2="93778"/>
                          <a14:foregroundMark x1="29333" y1="90667" x2="31556" y2="93778"/>
                          <a14:foregroundMark x1="90222" y1="9778" x2="90222" y2="11556"/>
                          <a14:foregroundMark x1="96889" y1="20889" x2="96444" y2="22667"/>
                          <a14:foregroundMark x1="56000" y1="2667" x2="64889" y2="4000"/>
                          <a14:backgroundMark x1="18222" y1="10667" x2="37778" y2="12444"/>
                          <a14:backgroundMark x1="37778" y1="12444" x2="18222" y2="9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7806" y="2988710"/>
              <a:ext cx="386405" cy="386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74E8031-2F56-2892-40AC-BE81951A9D3C}"/>
              </a:ext>
            </a:extLst>
          </p:cNvPr>
          <p:cNvSpPr txBox="1"/>
          <p:nvPr/>
        </p:nvSpPr>
        <p:spPr>
          <a:xfrm>
            <a:off x="3212059" y="456919"/>
            <a:ext cx="1462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latin typeface="Malgun Gothic"/>
                <a:ea typeface="Malgun Gothic"/>
              </a:rPr>
              <a:t># </a:t>
            </a:r>
            <a:r>
              <a:rPr lang="ko-KR" altLang="en-US" b="1" dirty="0">
                <a:latin typeface="Malgun Gothic"/>
                <a:ea typeface="Malgun Gothic"/>
              </a:rPr>
              <a:t>해외수출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132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B83123-C09B-344B-8F63-8CCFE59B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44D199A8-F659-B4C1-52A0-16A997539A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5AAEB-9C0C-6115-69B4-449976B2F139}"/>
              </a:ext>
            </a:extLst>
          </p:cNvPr>
          <p:cNvSpPr txBox="1"/>
          <p:nvPr/>
        </p:nvSpPr>
        <p:spPr>
          <a:xfrm>
            <a:off x="4805476" y="2391791"/>
            <a:ext cx="16408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latin typeface="Malgun Gothic"/>
                <a:ea typeface="Malgun Gothic"/>
              </a:rPr>
              <a:t># </a:t>
            </a:r>
            <a:r>
              <a:rPr lang="ko-KR" altLang="en-US" b="1" dirty="0">
                <a:latin typeface="Consolas"/>
                <a:ea typeface="Malgun Gothic"/>
              </a:rPr>
              <a:t>사회적기업</a:t>
            </a:r>
            <a:endParaRPr lang="en-US" b="1" dirty="0"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FCA0E-A0A7-7073-A5FA-C9C2FFA761D3}"/>
              </a:ext>
            </a:extLst>
          </p:cNvPr>
          <p:cNvSpPr txBox="1"/>
          <p:nvPr/>
        </p:nvSpPr>
        <p:spPr>
          <a:xfrm>
            <a:off x="9558952" y="3049194"/>
            <a:ext cx="13306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latin typeface="Malgun Gothic"/>
                <a:ea typeface="Malgun Gothic"/>
              </a:rPr>
              <a:t># </a:t>
            </a:r>
            <a:r>
              <a:rPr lang="ko-KR" altLang="en-US" b="1" dirty="0">
                <a:latin typeface="Consolas"/>
                <a:ea typeface="Malgun Gothic"/>
              </a:rPr>
              <a:t>소상공인</a:t>
            </a:r>
            <a:endParaRPr lang="en-US" b="1" dirty="0">
              <a:ea typeface="+mn-lt"/>
              <a:cs typeface="+mn-lt"/>
            </a:endParaRPr>
          </a:p>
        </p:txBody>
      </p:sp>
      <p:sp>
        <p:nvSpPr>
          <p:cNvPr id="2" name="내용 개체 틀 33">
            <a:extLst>
              <a:ext uri="{FF2B5EF4-FFF2-40B4-BE49-F238E27FC236}">
                <a16:creationId xmlns:a16="http://schemas.microsoft.com/office/drawing/2014/main" id="{CE866089-7C27-ABF9-CC31-987886B91797}"/>
              </a:ext>
            </a:extLst>
          </p:cNvPr>
          <p:cNvSpPr txBox="1">
            <a:spLocks/>
          </p:cNvSpPr>
          <p:nvPr/>
        </p:nvSpPr>
        <p:spPr>
          <a:xfrm>
            <a:off x="303213" y="2332038"/>
            <a:ext cx="1828800" cy="696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ea typeface="맑은 고딕"/>
              </a:rPr>
              <a:t>알고리즘 및 </a:t>
            </a:r>
            <a:br>
              <a:rPr lang="en-US" altLang="ko-KR">
                <a:ea typeface="맑은 고딕"/>
              </a:rPr>
            </a:br>
            <a:r>
              <a:rPr lang="ko-KR" altLang="en-US">
                <a:ea typeface="맑은 고딕"/>
              </a:rPr>
              <a:t>솔루션 개발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A702F7-1A6B-1B3D-186D-B92541F89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5" t="24514" r="9320" b="21764"/>
          <a:stretch/>
        </p:blipFill>
        <p:spPr>
          <a:xfrm>
            <a:off x="5574325" y="3816174"/>
            <a:ext cx="5315263" cy="26899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693923-1AFE-8D41-A9CC-48B442733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89" t="21962" r="9101" b="22172"/>
          <a:stretch/>
        </p:blipFill>
        <p:spPr>
          <a:xfrm>
            <a:off x="2034603" y="1157710"/>
            <a:ext cx="5001402" cy="261588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CAA8AAA-5B13-E9F8-9A5E-49A9795EB763}"/>
              </a:ext>
            </a:extLst>
          </p:cNvPr>
          <p:cNvSpPr txBox="1"/>
          <p:nvPr/>
        </p:nvSpPr>
        <p:spPr>
          <a:xfrm>
            <a:off x="3212059" y="456919"/>
            <a:ext cx="1462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latin typeface="Malgun Gothic"/>
                <a:ea typeface="Malgun Gothic"/>
              </a:rPr>
              <a:t># </a:t>
            </a:r>
            <a:r>
              <a:rPr lang="ko-KR" altLang="en-US" b="1" dirty="0">
                <a:latin typeface="Malgun Gothic"/>
                <a:ea typeface="Malgun Gothic"/>
              </a:rPr>
              <a:t>일자리</a:t>
            </a:r>
            <a:endParaRPr 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E882D7-0F11-EBD7-1DB9-B9CF05F7845D}"/>
              </a:ext>
            </a:extLst>
          </p:cNvPr>
          <p:cNvGrpSpPr/>
          <p:nvPr/>
        </p:nvGrpSpPr>
        <p:grpSpPr>
          <a:xfrm>
            <a:off x="8556686" y="2761123"/>
            <a:ext cx="936000" cy="936000"/>
            <a:chOff x="7971444" y="2681351"/>
            <a:chExt cx="936000" cy="936000"/>
          </a:xfrm>
        </p:grpSpPr>
        <p:grpSp>
          <p:nvGrpSpPr>
            <p:cNvPr id="31" name="Group 26">
              <a:extLst>
                <a:ext uri="{FF2B5EF4-FFF2-40B4-BE49-F238E27FC236}">
                  <a16:creationId xmlns:a16="http://schemas.microsoft.com/office/drawing/2014/main" id="{AF4FBEA5-1691-FEBF-2EC5-CB6033AC2568}"/>
                </a:ext>
              </a:extLst>
            </p:cNvPr>
            <p:cNvGrpSpPr/>
            <p:nvPr/>
          </p:nvGrpSpPr>
          <p:grpSpPr>
            <a:xfrm>
              <a:off x="7971444" y="2681351"/>
              <a:ext cx="936000" cy="936000"/>
              <a:chOff x="2646363" y="2141538"/>
              <a:chExt cx="2174877" cy="2178050"/>
            </a:xfrm>
            <a:solidFill>
              <a:srgbClr val="1890A8">
                <a:alpha val="34118"/>
              </a:srgbClr>
            </a:solidFill>
            <a:effectLst/>
          </p:grpSpPr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89226036-F159-2EA5-02EB-34429DEB32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6363" y="2141538"/>
                <a:ext cx="2174877" cy="21780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5">
                <a:extLst>
                  <a:ext uri="{FF2B5EF4-FFF2-40B4-BE49-F238E27FC236}">
                    <a16:creationId xmlns:a16="http://schemas.microsoft.com/office/drawing/2014/main" id="{3727BBCA-A816-533D-663D-C608F3E70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1775" y="2268538"/>
                <a:ext cx="1922462" cy="1924050"/>
              </a:xfrm>
              <a:prstGeom prst="ellipse">
                <a:avLst/>
              </a:prstGeom>
              <a:grpFill/>
              <a:ln w="25400">
                <a:solidFill>
                  <a:schemeClr val="bg1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2050" name="Picture 2" descr="Small Business Icon - Storefront Transparent PNG - 1600x1600 - Free  Download on NicePNG">
              <a:extLst>
                <a:ext uri="{FF2B5EF4-FFF2-40B4-BE49-F238E27FC236}">
                  <a16:creationId xmlns:a16="http://schemas.microsoft.com/office/drawing/2014/main" id="{F2C3819D-A56A-1E34-E93D-5270E82483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3054" y1="54028" x2="35983" y2="64929"/>
                          <a14:foregroundMark x1="49791" y1="74882" x2="53975" y2="74408"/>
                          <a14:foregroundMark x1="70711" y1="51185" x2="69874" y2="60664"/>
                          <a14:foregroundMark x1="52301" y1="72986" x2="54393" y2="72986"/>
                          <a14:foregroundMark x1="69874" y1="62559" x2="68619" y2="71090"/>
                          <a14:foregroundMark x1="52720" y1="78199" x2="54812" y2="74882"/>
                          <a14:foregroundMark x1="49372" y1="70616" x2="52720" y2="70616"/>
                          <a14:foregroundMark x1="63180" y1="89573" x2="66527" y2="88626"/>
                          <a14:foregroundMark x1="61088" y1="27488" x2="61088" y2="27488"/>
                          <a14:foregroundMark x1="63598" y1="27962" x2="61088" y2="28436"/>
                          <a14:foregroundMark x1="52301" y1="27962" x2="56067" y2="28436"/>
                          <a14:foregroundMark x1="47699" y1="29384" x2="42259" y2="29384"/>
                          <a14:foregroundMark x1="38494" y1="27962" x2="32636" y2="27014"/>
                          <a14:foregroundMark x1="67782" y1="28910" x2="70711" y2="279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8112" y="2812309"/>
              <a:ext cx="741978" cy="655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7F57D84-F2BF-5AE2-54F1-76077D23BF63}"/>
              </a:ext>
            </a:extLst>
          </p:cNvPr>
          <p:cNvGrpSpPr/>
          <p:nvPr/>
        </p:nvGrpSpPr>
        <p:grpSpPr>
          <a:xfrm>
            <a:off x="2166425" y="152041"/>
            <a:ext cx="936000" cy="936000"/>
            <a:chOff x="2185475" y="152041"/>
            <a:chExt cx="936000" cy="936000"/>
          </a:xfrm>
        </p:grpSpPr>
        <p:grpSp>
          <p:nvGrpSpPr>
            <p:cNvPr id="24" name="Group 26">
              <a:extLst>
                <a:ext uri="{FF2B5EF4-FFF2-40B4-BE49-F238E27FC236}">
                  <a16:creationId xmlns:a16="http://schemas.microsoft.com/office/drawing/2014/main" id="{9532A9E5-0E6B-4738-680F-BC060EE54A16}"/>
                </a:ext>
              </a:extLst>
            </p:cNvPr>
            <p:cNvGrpSpPr/>
            <p:nvPr/>
          </p:nvGrpSpPr>
          <p:grpSpPr>
            <a:xfrm>
              <a:off x="2185475" y="152041"/>
              <a:ext cx="936000" cy="936000"/>
              <a:chOff x="2646363" y="2141538"/>
              <a:chExt cx="2174877" cy="2178050"/>
            </a:xfrm>
            <a:solidFill>
              <a:srgbClr val="1890A8">
                <a:alpha val="34118"/>
              </a:srgbClr>
            </a:solidFill>
            <a:effectLst/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D43552F1-9C70-BCE3-3824-51AE6F92BA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6363" y="2141538"/>
                <a:ext cx="2174877" cy="21780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5">
                <a:extLst>
                  <a:ext uri="{FF2B5EF4-FFF2-40B4-BE49-F238E27FC236}">
                    <a16:creationId xmlns:a16="http://schemas.microsoft.com/office/drawing/2014/main" id="{3F64FCB4-B04C-C4D8-1EA2-ED3C29B27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1775" y="2268538"/>
                <a:ext cx="1922462" cy="1924050"/>
              </a:xfrm>
              <a:prstGeom prst="ellipse">
                <a:avLst/>
              </a:prstGeom>
              <a:grpFill/>
              <a:ln w="25400">
                <a:solidFill>
                  <a:schemeClr val="bg1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2054" name="Picture 6" descr="Isle of Man Today - local news at the heart of the community">
              <a:extLst>
                <a:ext uri="{FF2B5EF4-FFF2-40B4-BE49-F238E27FC236}">
                  <a16:creationId xmlns:a16="http://schemas.microsoft.com/office/drawing/2014/main" id="{41A8433B-0D7D-1029-F1C7-79A8BCF2CD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310" b="93363" l="4036" r="96861">
                          <a14:foregroundMark x1="8072" y1="38938" x2="7623" y2="46018"/>
                          <a14:foregroundMark x1="41256" y1="8407" x2="41256" y2="8407"/>
                          <a14:foregroundMark x1="41256" y1="5752" x2="43498" y2="7522"/>
                          <a14:foregroundMark x1="4484" y1="43363" x2="4484" y2="44690"/>
                          <a14:foregroundMark x1="81166" y1="83186" x2="83857" y2="87611"/>
                          <a14:foregroundMark x1="93722" y1="88938" x2="92377" y2="93363"/>
                          <a14:foregroundMark x1="96861" y1="89381" x2="96861" y2="893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151" y="305761"/>
              <a:ext cx="593632" cy="601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688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1390A73-9DD1-8759-D756-1D1D5A4E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E7C6E1-0A73-365C-DD9C-4D390A45C7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7FB043-73DC-5600-DAA0-C0C3AD17716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ko-KR" altLang="en-US" dirty="0"/>
              <a:t>시연영상</a:t>
            </a:r>
          </a:p>
        </p:txBody>
      </p:sp>
      <p:pic>
        <p:nvPicPr>
          <p:cNvPr id="6" name="0. ICT 공모전 시연_자막추가">
            <a:hlinkClick r:id="" action="ppaction://media"/>
            <a:extLst>
              <a:ext uri="{FF2B5EF4-FFF2-40B4-BE49-F238E27FC236}">
                <a16:creationId xmlns:a16="http://schemas.microsoft.com/office/drawing/2014/main" id="{1D19ED11-9D81-1894-4937-E489ADAA08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6001" y="679039"/>
            <a:ext cx="9126537" cy="513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9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AD67B9B-027A-F704-1BDF-46B609EC9FFD}"/>
              </a:ext>
            </a:extLst>
          </p:cNvPr>
          <p:cNvSpPr/>
          <p:nvPr/>
        </p:nvSpPr>
        <p:spPr>
          <a:xfrm>
            <a:off x="2062325" y="5104695"/>
            <a:ext cx="6578169" cy="99554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0815325-83D1-9DA9-321B-19F46BD4192F}"/>
              </a:ext>
            </a:extLst>
          </p:cNvPr>
          <p:cNvSpPr/>
          <p:nvPr/>
        </p:nvSpPr>
        <p:spPr>
          <a:xfrm>
            <a:off x="2062325" y="3250162"/>
            <a:ext cx="6578169" cy="1624397"/>
          </a:xfrm>
          <a:prstGeom prst="rect">
            <a:avLst/>
          </a:prstGeom>
          <a:solidFill>
            <a:schemeClr val="bg1"/>
          </a:solidFill>
          <a:ln w="19050">
            <a:solidFill>
              <a:srgbClr val="178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CA0BE6-2DBF-8323-0B66-8985A06D3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4" name="텍스트 개체 틀 63">
            <a:extLst>
              <a:ext uri="{FF2B5EF4-FFF2-40B4-BE49-F238E27FC236}">
                <a16:creationId xmlns:a16="http://schemas.microsoft.com/office/drawing/2014/main" id="{159F173A-96C0-7902-1193-CFA2814C09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800" b="1">
                <a:ea typeface="맑은 고딕"/>
              </a:rPr>
              <a:t>3. 결론</a:t>
            </a:r>
            <a:endParaRPr lang="en-US" altLang="ko-KR" sz="2800" b="1">
              <a:ea typeface="맑은 고딕"/>
            </a:endParaRPr>
          </a:p>
        </p:txBody>
      </p:sp>
      <p:sp>
        <p:nvSpPr>
          <p:cNvPr id="86" name="내용 개체 틀 85">
            <a:extLst>
              <a:ext uri="{FF2B5EF4-FFF2-40B4-BE49-F238E27FC236}">
                <a16:creationId xmlns:a16="http://schemas.microsoft.com/office/drawing/2014/main" id="{FB3C0BE4-E370-FC65-6F03-2ED84ABAE07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/>
              </a:rPr>
              <a:t>결과 보고 및 </a:t>
            </a:r>
            <a:br>
              <a:rPr lang="en-US" altLang="ko-KR">
                <a:solidFill>
                  <a:prstClr val="black"/>
                </a:solidFill>
                <a:latin typeface="맑은 고딕" panose="020F0502020204030204"/>
                <a:ea typeface="맑은 고딕"/>
              </a:rPr>
            </a:br>
            <a:r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/>
              </a:rPr>
              <a:t>추후 방안</a:t>
            </a:r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4548356-261D-5712-EA3A-9D1846E4AB97}"/>
              </a:ext>
            </a:extLst>
          </p:cNvPr>
          <p:cNvSpPr/>
          <p:nvPr/>
        </p:nvSpPr>
        <p:spPr>
          <a:xfrm>
            <a:off x="2053077" y="865726"/>
            <a:ext cx="6587100" cy="2104389"/>
          </a:xfrm>
          <a:prstGeom prst="rect">
            <a:avLst/>
          </a:prstGeom>
          <a:solidFill>
            <a:srgbClr val="178CA4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9F0A769-A6AA-F1C7-A445-7A1CC6FE1483}"/>
              </a:ext>
            </a:extLst>
          </p:cNvPr>
          <p:cNvSpPr/>
          <p:nvPr/>
        </p:nvSpPr>
        <p:spPr>
          <a:xfrm>
            <a:off x="2051070" y="589689"/>
            <a:ext cx="6588073" cy="359158"/>
          </a:xfrm>
          <a:prstGeom prst="rect">
            <a:avLst/>
          </a:prstGeom>
          <a:solidFill>
            <a:srgbClr val="178C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완전 달성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5859D0A-E291-46EA-CE02-185B554FFFF5}"/>
              </a:ext>
            </a:extLst>
          </p:cNvPr>
          <p:cNvGrpSpPr/>
          <p:nvPr/>
        </p:nvGrpSpPr>
        <p:grpSpPr>
          <a:xfrm>
            <a:off x="2696173" y="4180343"/>
            <a:ext cx="2851836" cy="574794"/>
            <a:chOff x="4670082" y="3141603"/>
            <a:chExt cx="2851836" cy="574794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A3BBA505-CE5B-A4B5-6995-DAE79859ABE9}"/>
                </a:ext>
              </a:extLst>
            </p:cNvPr>
            <p:cNvSpPr/>
            <p:nvPr/>
          </p:nvSpPr>
          <p:spPr>
            <a:xfrm>
              <a:off x="4670082" y="3141603"/>
              <a:ext cx="2851836" cy="574794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495831-57B1-E854-B04E-84DC5313C995}"/>
                </a:ext>
              </a:extLst>
            </p:cNvPr>
            <p:cNvSpPr txBox="1"/>
            <p:nvPr/>
          </p:nvSpPr>
          <p:spPr>
            <a:xfrm>
              <a:off x="4827688" y="3167390"/>
              <a:ext cx="2689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ko-KR" sz="1400">
                  <a:latin typeface="Malgun Gothic"/>
                  <a:ea typeface="Malgun Gothic"/>
                </a:rPr>
                <a:t>공고문 텍스트 내 </a:t>
              </a:r>
              <a:r>
                <a:rPr lang="ko-KR" altLang="ko-KR" sz="1400" b="1">
                  <a:latin typeface="Malgun Gothic"/>
                  <a:ea typeface="Malgun Gothic"/>
                </a:rPr>
                <a:t>접수기간정보</a:t>
              </a:r>
              <a:r>
                <a:rPr lang="ko-KR" altLang="ko-KR" sz="1400">
                  <a:latin typeface="Malgun Gothic"/>
                  <a:ea typeface="Malgun Gothic"/>
                </a:rPr>
                <a:t> 및 </a:t>
              </a:r>
              <a:r>
                <a:rPr lang="ko-KR" altLang="ko-KR" sz="1400" b="1">
                  <a:latin typeface="Malgun Gothic"/>
                  <a:ea typeface="Malgun Gothic"/>
                </a:rPr>
                <a:t>지원금</a:t>
              </a:r>
              <a:r>
                <a:rPr lang="ko-KR" altLang="ko-KR" sz="1400">
                  <a:latin typeface="Malgun Gothic"/>
                  <a:ea typeface="Malgun Gothic"/>
                </a:rPr>
                <a:t> 정보 추출</a:t>
              </a:r>
              <a:endParaRPr lang="en-US" altLang="ko-KR" sz="1400">
                <a:latin typeface="Malgun Gothic"/>
                <a:ea typeface="Malgun Gothic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50CC02C7-FC48-F239-AACB-41B0AD734C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97" y="4180566"/>
            <a:ext cx="611920" cy="611920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09CD407-73F2-C80A-588A-5A5EE123F888}"/>
              </a:ext>
            </a:extLst>
          </p:cNvPr>
          <p:cNvSpPr/>
          <p:nvPr/>
        </p:nvSpPr>
        <p:spPr>
          <a:xfrm>
            <a:off x="9484025" y="899967"/>
            <a:ext cx="1899527" cy="36514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189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추후 개선 사항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EEC9B73-D71B-F1F5-C70B-22C18D23DC70}"/>
              </a:ext>
            </a:extLst>
          </p:cNvPr>
          <p:cNvGrpSpPr/>
          <p:nvPr/>
        </p:nvGrpSpPr>
        <p:grpSpPr>
          <a:xfrm>
            <a:off x="2339675" y="1165955"/>
            <a:ext cx="2985606" cy="377951"/>
            <a:chOff x="4328331" y="1104987"/>
            <a:chExt cx="2985606" cy="377951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9A8CCD5-DEF0-5695-47E4-0069E30B8325}"/>
                </a:ext>
              </a:extLst>
            </p:cNvPr>
            <p:cNvSpPr/>
            <p:nvPr/>
          </p:nvSpPr>
          <p:spPr>
            <a:xfrm>
              <a:off x="4328331" y="1104987"/>
              <a:ext cx="2985606" cy="377951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9351CA-45DB-AFD4-AE44-CA48D05701FC}"/>
                </a:ext>
              </a:extLst>
            </p:cNvPr>
            <p:cNvSpPr txBox="1"/>
            <p:nvPr/>
          </p:nvSpPr>
          <p:spPr>
            <a:xfrm>
              <a:off x="4624913" y="1140074"/>
              <a:ext cx="2689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ko-KR" sz="1400">
                  <a:latin typeface="Malgun Gothic"/>
                  <a:ea typeface="Malgun Gothic"/>
                </a:rPr>
                <a:t>지원사업 컨텐츠 </a:t>
              </a:r>
              <a:r>
                <a:rPr lang="ko-KR" altLang="ko-KR" sz="1400" err="1">
                  <a:latin typeface="Malgun Gothic"/>
                  <a:ea typeface="Malgun Gothic"/>
                </a:rPr>
                <a:t>크롤링</a:t>
              </a:r>
              <a:r>
                <a:rPr lang="ko-KR" altLang="ko-KR" sz="1400">
                  <a:latin typeface="Malgun Gothic"/>
                  <a:ea typeface="Malgun Gothic"/>
                </a:rPr>
                <a:t> </a:t>
              </a:r>
              <a:r>
                <a:rPr lang="ko-KR" altLang="ko-KR" sz="1400" b="1">
                  <a:latin typeface="Malgun Gothic"/>
                  <a:ea typeface="Malgun Gothic"/>
                </a:rPr>
                <a:t>자동화</a:t>
              </a:r>
              <a:endParaRPr lang="en-US" altLang="ko-KR" sz="1400" b="1">
                <a:ea typeface="Malgun Gothic"/>
                <a:cs typeface="+mn-lt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5EB7BE5D-994B-A786-BE5F-F6A6F4C517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00" y="1003210"/>
            <a:ext cx="558041" cy="558041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DBF73C37-FBB3-BC89-0709-1C447BC1CAAA}"/>
              </a:ext>
            </a:extLst>
          </p:cNvPr>
          <p:cNvGrpSpPr/>
          <p:nvPr/>
        </p:nvGrpSpPr>
        <p:grpSpPr>
          <a:xfrm>
            <a:off x="2537289" y="2374918"/>
            <a:ext cx="2786074" cy="377951"/>
            <a:chOff x="4525945" y="2561600"/>
            <a:chExt cx="2786074" cy="377951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ECFC07D-324E-14FE-95CB-8FCB3D6C0CF2}"/>
                </a:ext>
              </a:extLst>
            </p:cNvPr>
            <p:cNvSpPr/>
            <p:nvPr/>
          </p:nvSpPr>
          <p:spPr>
            <a:xfrm>
              <a:off x="4525945" y="2561600"/>
              <a:ext cx="2786074" cy="377951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74E09C3-DF8B-401F-0ED5-A013DF3047B8}"/>
                </a:ext>
              </a:extLst>
            </p:cNvPr>
            <p:cNvSpPr txBox="1"/>
            <p:nvPr/>
          </p:nvSpPr>
          <p:spPr>
            <a:xfrm>
              <a:off x="4790922" y="2596687"/>
              <a:ext cx="2020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err="1">
                  <a:latin typeface="맑은 고딕"/>
                  <a:ea typeface="맑은 고딕"/>
                </a:rPr>
                <a:t>데이터마트</a:t>
              </a:r>
              <a:r>
                <a:rPr lang="en-US" altLang="ko-KR" sz="1400">
                  <a:latin typeface="맑은 고딕"/>
                  <a:ea typeface="맑은 고딕"/>
                </a:rPr>
                <a:t> </a:t>
              </a:r>
              <a:r>
                <a:rPr lang="en-US" altLang="ko-KR" sz="1400" err="1">
                  <a:latin typeface="맑은 고딕"/>
                  <a:ea typeface="맑은 고딕"/>
                </a:rPr>
                <a:t>구축</a:t>
              </a:r>
              <a:endParaRPr lang="ko-KR" altLang="en-US" sz="1400">
                <a:latin typeface="Malgun Gothic"/>
                <a:ea typeface="Malgun Gothic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8E25055-8916-9474-9840-433400D7904F}"/>
              </a:ext>
            </a:extLst>
          </p:cNvPr>
          <p:cNvGrpSpPr/>
          <p:nvPr/>
        </p:nvGrpSpPr>
        <p:grpSpPr>
          <a:xfrm>
            <a:off x="2132078" y="2308759"/>
            <a:ext cx="545494" cy="576222"/>
            <a:chOff x="3987241" y="2448703"/>
            <a:chExt cx="586365" cy="670544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DAB66C1-7116-F7D3-2987-29CB16395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32"/>
            <a:stretch/>
          </p:blipFill>
          <p:spPr>
            <a:xfrm>
              <a:off x="4213363" y="2448703"/>
              <a:ext cx="360243" cy="32770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0A8C2147-79CE-A3B0-8A03-7B200EB1A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241" y="2532882"/>
              <a:ext cx="586365" cy="586365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D975C25-CCA4-8EAC-25E4-9D97A5B20613}"/>
              </a:ext>
            </a:extLst>
          </p:cNvPr>
          <p:cNvGrpSpPr/>
          <p:nvPr/>
        </p:nvGrpSpPr>
        <p:grpSpPr>
          <a:xfrm>
            <a:off x="2612443" y="1760912"/>
            <a:ext cx="2710920" cy="377951"/>
            <a:chOff x="4601099" y="1791678"/>
            <a:chExt cx="2710920" cy="377951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694F558B-AE03-0AA0-E245-181619E57589}"/>
                </a:ext>
              </a:extLst>
            </p:cNvPr>
            <p:cNvSpPr/>
            <p:nvPr/>
          </p:nvSpPr>
          <p:spPr>
            <a:xfrm>
              <a:off x="4601099" y="1791678"/>
              <a:ext cx="2710920" cy="37795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189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6C025-2351-B511-384C-CEDF8B334319}"/>
                </a:ext>
              </a:extLst>
            </p:cNvPr>
            <p:cNvSpPr txBox="1"/>
            <p:nvPr/>
          </p:nvSpPr>
          <p:spPr>
            <a:xfrm>
              <a:off x="4654024" y="1826765"/>
              <a:ext cx="2621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ko-KR" sz="1400">
                  <a:latin typeface="Malgun Gothic"/>
                  <a:ea typeface="Malgun Gothic"/>
                </a:rPr>
                <a:t>벤치마크 대비 </a:t>
              </a:r>
              <a:r>
                <a:rPr lang="ko-KR" altLang="ko-KR" sz="1400" b="1">
                  <a:latin typeface="Malgun Gothic"/>
                  <a:ea typeface="Malgun Gothic"/>
                </a:rPr>
                <a:t>검색 성능 향상</a:t>
              </a:r>
              <a:endParaRPr lang="en-US" altLang="ko-KR" sz="1400" b="1">
                <a:ea typeface="Malgun Gothic"/>
                <a:cs typeface="+mn-lt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40C1B65-6815-BD03-28F8-EE93F2B0A9CA}"/>
              </a:ext>
            </a:extLst>
          </p:cNvPr>
          <p:cNvGrpSpPr/>
          <p:nvPr/>
        </p:nvGrpSpPr>
        <p:grpSpPr>
          <a:xfrm>
            <a:off x="5721123" y="1163716"/>
            <a:ext cx="2771588" cy="377951"/>
            <a:chOff x="8334987" y="1109250"/>
            <a:chExt cx="2771588" cy="377951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E94D9EB4-1212-8F5E-EEB8-5A75E2340D61}"/>
                </a:ext>
              </a:extLst>
            </p:cNvPr>
            <p:cNvSpPr/>
            <p:nvPr/>
          </p:nvSpPr>
          <p:spPr>
            <a:xfrm>
              <a:off x="8334987" y="1109250"/>
              <a:ext cx="2771588" cy="37795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178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64BEA5E-60D4-7DEE-0308-96C60135799E}"/>
                </a:ext>
              </a:extLst>
            </p:cNvPr>
            <p:cNvSpPr txBox="1"/>
            <p:nvPr/>
          </p:nvSpPr>
          <p:spPr>
            <a:xfrm>
              <a:off x="8675156" y="1149100"/>
              <a:ext cx="22223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ko-KR" sz="1400">
                  <a:latin typeface="Malgun Gothic"/>
                  <a:ea typeface="Malgun Gothic"/>
                </a:rPr>
                <a:t>컨텐츠 </a:t>
              </a:r>
              <a:r>
                <a:rPr lang="ko-KR" altLang="ko-KR" sz="1400" b="1">
                  <a:latin typeface="Malgun Gothic"/>
                  <a:ea typeface="Malgun Gothic"/>
                </a:rPr>
                <a:t>추천 서비스 </a:t>
              </a:r>
              <a:r>
                <a:rPr lang="ko-KR" altLang="ko-KR" sz="1400">
                  <a:latin typeface="Malgun Gothic"/>
                  <a:ea typeface="Malgun Gothic"/>
                </a:rPr>
                <a:t>제공</a:t>
              </a:r>
              <a:endParaRPr lang="en-US" altLang="ko-KR" sz="1400">
                <a:ea typeface="Malgun Gothic"/>
                <a:cs typeface="+mn-lt"/>
              </a:endParaRP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3FC7A6CE-0432-24C4-0D2A-B64BDDBD36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953" y="1043910"/>
            <a:ext cx="603358" cy="603358"/>
          </a:xfrm>
          <a:prstGeom prst="rect">
            <a:avLst/>
          </a:prstGeom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15D92E70-EA89-D545-7840-C42C483F060B}"/>
              </a:ext>
            </a:extLst>
          </p:cNvPr>
          <p:cNvGrpSpPr/>
          <p:nvPr/>
        </p:nvGrpSpPr>
        <p:grpSpPr>
          <a:xfrm>
            <a:off x="5730021" y="1763349"/>
            <a:ext cx="2762690" cy="377951"/>
            <a:chOff x="8334987" y="1803480"/>
            <a:chExt cx="2762690" cy="377951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39086BE5-394B-3CD5-21FF-C09900A9DE40}"/>
                </a:ext>
              </a:extLst>
            </p:cNvPr>
            <p:cNvSpPr/>
            <p:nvPr/>
          </p:nvSpPr>
          <p:spPr>
            <a:xfrm>
              <a:off x="8334987" y="1803480"/>
              <a:ext cx="2762690" cy="37795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178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84CAF82-1156-3D77-C37D-B160827736FB}"/>
                </a:ext>
              </a:extLst>
            </p:cNvPr>
            <p:cNvSpPr txBox="1"/>
            <p:nvPr/>
          </p:nvSpPr>
          <p:spPr>
            <a:xfrm>
              <a:off x="9008332" y="1838567"/>
              <a:ext cx="1880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필터 다양화</a:t>
              </a:r>
              <a:r>
                <a:rPr lang="en-US" altLang="ko-KR" sz="1400" b="1"/>
                <a:t>/</a:t>
              </a:r>
              <a:r>
                <a:rPr lang="ko-KR" altLang="en-US" sz="1400" b="1"/>
                <a:t>세분화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E167BBB-0406-678A-1914-1426CFE1EFA9}"/>
              </a:ext>
            </a:extLst>
          </p:cNvPr>
          <p:cNvGrpSpPr/>
          <p:nvPr/>
        </p:nvGrpSpPr>
        <p:grpSpPr>
          <a:xfrm>
            <a:off x="5780809" y="2376946"/>
            <a:ext cx="2711902" cy="377951"/>
            <a:chOff x="8334988" y="2598156"/>
            <a:chExt cx="2711902" cy="377951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D0196C6D-4DB1-3935-ACB8-A5FFD8FD3B31}"/>
                </a:ext>
              </a:extLst>
            </p:cNvPr>
            <p:cNvSpPr/>
            <p:nvPr/>
          </p:nvSpPr>
          <p:spPr>
            <a:xfrm>
              <a:off x="8334988" y="2598156"/>
              <a:ext cx="2711902" cy="377951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>
                <a:solidFill>
                  <a:schemeClr val="tx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106130A-67FD-79D0-F910-5E5521500834}"/>
                </a:ext>
              </a:extLst>
            </p:cNvPr>
            <p:cNvSpPr txBox="1"/>
            <p:nvPr/>
          </p:nvSpPr>
          <p:spPr>
            <a:xfrm>
              <a:off x="8499340" y="2633243"/>
              <a:ext cx="2494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ko-KR" sz="1400">
                  <a:latin typeface="Malgun Gothic"/>
                  <a:ea typeface="Malgun Gothic"/>
                </a:rPr>
                <a:t>사용자 친화적인 </a:t>
              </a:r>
              <a:r>
                <a:rPr lang="ko-KR" altLang="ko-KR" sz="1400" b="1">
                  <a:latin typeface="Malgun Gothic"/>
                  <a:ea typeface="Malgun Gothic"/>
                </a:rPr>
                <a:t>UI</a:t>
              </a:r>
              <a:r>
                <a:rPr lang="ko-KR" altLang="ko-KR" sz="1400">
                  <a:latin typeface="Malgun Gothic"/>
                  <a:ea typeface="Malgun Gothic"/>
                </a:rPr>
                <a:t>/UX 구현</a:t>
              </a:r>
              <a:endParaRPr lang="en-US" altLang="ko-KR" sz="1400">
                <a:latin typeface="Malgun Gothic"/>
                <a:ea typeface="Malgun Gothic"/>
              </a:endParaRPr>
            </a:p>
          </p:txBody>
        </p:sp>
      </p:grpSp>
      <p:pic>
        <p:nvPicPr>
          <p:cNvPr id="67" name="그림 66">
            <a:extLst>
              <a:ext uri="{FF2B5EF4-FFF2-40B4-BE49-F238E27FC236}">
                <a16:creationId xmlns:a16="http://schemas.microsoft.com/office/drawing/2014/main" id="{5F1BF38E-F0BD-4599-958F-42F6E8C35F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536" y="2309458"/>
            <a:ext cx="505720" cy="505720"/>
          </a:xfrm>
          <a:prstGeom prst="rect">
            <a:avLst/>
          </a:prstGeom>
        </p:spPr>
      </p:pic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F0C357B1-1622-6DF1-609D-5053FCCD488F}"/>
              </a:ext>
            </a:extLst>
          </p:cNvPr>
          <p:cNvSpPr/>
          <p:nvPr/>
        </p:nvSpPr>
        <p:spPr>
          <a:xfrm>
            <a:off x="2698505" y="3497919"/>
            <a:ext cx="2851836" cy="574794"/>
          </a:xfrm>
          <a:prstGeom prst="round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EC34B5-9ED2-F2A6-068C-9ECF37EBA24D}"/>
              </a:ext>
            </a:extLst>
          </p:cNvPr>
          <p:cNvSpPr txBox="1"/>
          <p:nvPr/>
        </p:nvSpPr>
        <p:spPr>
          <a:xfrm>
            <a:off x="2861317" y="3543496"/>
            <a:ext cx="2689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b="1">
                <a:latin typeface="Malgun Gothic"/>
                <a:ea typeface="Malgun Gothic"/>
              </a:rPr>
              <a:t>최소</a:t>
            </a:r>
            <a:r>
              <a:rPr lang="ko-KR" altLang="en-US" sz="1400" b="1">
                <a:latin typeface="Malgun Gothic"/>
                <a:ea typeface="Malgun Gothic"/>
              </a:rPr>
              <a:t> </a:t>
            </a:r>
            <a:r>
              <a:rPr lang="ko-KR" altLang="ko-KR" sz="1400" b="1">
                <a:latin typeface="Malgun Gothic"/>
                <a:ea typeface="Malgun Gothic"/>
              </a:rPr>
              <a:t>5개 이상의 사이트를 통한 </a:t>
            </a:r>
            <a:r>
              <a:rPr lang="ko-KR" altLang="ko-KR" sz="1400">
                <a:latin typeface="Malgun Gothic"/>
                <a:ea typeface="Malgun Gothic"/>
              </a:rPr>
              <a:t>데이터 수집</a:t>
            </a:r>
            <a:endParaRPr lang="en-US" altLang="ko-KR" sz="1400">
              <a:latin typeface="Malgun Gothic"/>
              <a:ea typeface="Malgun Gothic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2473958-8048-4F04-354B-18EF62C22C11}"/>
              </a:ext>
            </a:extLst>
          </p:cNvPr>
          <p:cNvGrpSpPr/>
          <p:nvPr/>
        </p:nvGrpSpPr>
        <p:grpSpPr>
          <a:xfrm>
            <a:off x="2260165" y="3473896"/>
            <a:ext cx="617318" cy="581217"/>
            <a:chOff x="8926143" y="5193269"/>
            <a:chExt cx="617318" cy="58121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6E1F682-1AD7-E6BB-189F-F263DC650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3258" y="5193269"/>
              <a:ext cx="340203" cy="3402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2767EE2A-1162-6421-BFC2-D782A6E1E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6143" y="5284443"/>
              <a:ext cx="340203" cy="340203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53CDAD2-98DC-2588-5287-7E6576FD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5124" y="5434283"/>
              <a:ext cx="340203" cy="340203"/>
            </a:xfrm>
            <a:prstGeom prst="rect">
              <a:avLst/>
            </a:prstGeom>
          </p:spPr>
        </p:pic>
      </p:grpSp>
      <p:pic>
        <p:nvPicPr>
          <p:cNvPr id="85" name="그림 84" descr="텍스트, 표지판, 벡터그래픽이(가) 표시된 사진&#10;&#10;자동 생성된 설명">
            <a:extLst>
              <a:ext uri="{FF2B5EF4-FFF2-40B4-BE49-F238E27FC236}">
                <a16:creationId xmlns:a16="http://schemas.microsoft.com/office/drawing/2014/main" id="{DE6F9B7C-5EA2-78B5-D7C9-4897A13BD5D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21" y="1655554"/>
            <a:ext cx="576222" cy="57622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F22F4E7-5E34-96ED-AE91-5D9A08E7C3DD}"/>
              </a:ext>
            </a:extLst>
          </p:cNvPr>
          <p:cNvSpPr txBox="1"/>
          <p:nvPr/>
        </p:nvSpPr>
        <p:spPr>
          <a:xfrm>
            <a:off x="2978349" y="5545477"/>
            <a:ext cx="1774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latin typeface="Malgun Gothic"/>
                <a:ea typeface="Malgun Gothic"/>
              </a:rPr>
              <a:t>개인화</a:t>
            </a:r>
            <a:r>
              <a:rPr lang="ko-KR" altLang="en-US" sz="1400">
                <a:latin typeface="Malgun Gothic"/>
                <a:ea typeface="Malgun Gothic"/>
              </a:rPr>
              <a:t> 추천 서비스</a:t>
            </a:r>
            <a:endParaRPr lang="en-US" altLang="ko-KR" sz="1400">
              <a:latin typeface="Malgun Gothic"/>
              <a:ea typeface="Malgun Gothic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07F45DB3-B217-2FF4-03D3-2E0BB65FE81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075" y="5439022"/>
            <a:ext cx="495926" cy="495926"/>
          </a:xfrm>
          <a:prstGeom prst="rect">
            <a:avLst/>
          </a:prstGeom>
        </p:spPr>
      </p:pic>
      <p:sp>
        <p:nvSpPr>
          <p:cNvPr id="96" name="이등변 삼각형 95">
            <a:extLst>
              <a:ext uri="{FF2B5EF4-FFF2-40B4-BE49-F238E27FC236}">
                <a16:creationId xmlns:a16="http://schemas.microsoft.com/office/drawing/2014/main" id="{27DA8F11-2BC6-ED05-A43B-F7070A28DD15}"/>
              </a:ext>
            </a:extLst>
          </p:cNvPr>
          <p:cNvSpPr/>
          <p:nvPr/>
        </p:nvSpPr>
        <p:spPr>
          <a:xfrm rot="5400000">
            <a:off x="5250623" y="4033238"/>
            <a:ext cx="914648" cy="172400"/>
          </a:xfrm>
          <a:prstGeom prst="triangle">
            <a:avLst>
              <a:gd name="adj" fmla="val 49958"/>
            </a:avLst>
          </a:prstGeom>
          <a:solidFill>
            <a:srgbClr val="1890A8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C471035C-4C96-A303-837F-ED2F3142B5FB}"/>
              </a:ext>
            </a:extLst>
          </p:cNvPr>
          <p:cNvSpPr/>
          <p:nvPr/>
        </p:nvSpPr>
        <p:spPr>
          <a:xfrm rot="5400000">
            <a:off x="5524524" y="5604720"/>
            <a:ext cx="326272" cy="131827"/>
          </a:xfrm>
          <a:prstGeom prst="triangle">
            <a:avLst>
              <a:gd name="adj" fmla="val 51136"/>
            </a:avLst>
          </a:prstGeom>
          <a:solidFill>
            <a:schemeClr val="tx1">
              <a:lumMod val="85000"/>
              <a:lumOff val="1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4DF18E9-894F-A7F6-EFF8-598AFD19FBF8}"/>
              </a:ext>
            </a:extLst>
          </p:cNvPr>
          <p:cNvSpPr/>
          <p:nvPr/>
        </p:nvSpPr>
        <p:spPr>
          <a:xfrm>
            <a:off x="6095749" y="3920028"/>
            <a:ext cx="847427" cy="58988"/>
          </a:xfrm>
          <a:prstGeom prst="rect">
            <a:avLst/>
          </a:prstGeom>
          <a:solidFill>
            <a:srgbClr val="B0D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4F900D7-F560-2FE3-E10C-54E9E870073A}"/>
              </a:ext>
            </a:extLst>
          </p:cNvPr>
          <p:cNvSpPr/>
          <p:nvPr/>
        </p:nvSpPr>
        <p:spPr>
          <a:xfrm>
            <a:off x="6122404" y="4361252"/>
            <a:ext cx="991043" cy="58988"/>
          </a:xfrm>
          <a:prstGeom prst="rect">
            <a:avLst/>
          </a:prstGeom>
          <a:solidFill>
            <a:srgbClr val="B0D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653798A-CADA-D417-E036-04775E77B2B3}"/>
              </a:ext>
            </a:extLst>
          </p:cNvPr>
          <p:cNvSpPr txBox="1"/>
          <p:nvPr/>
        </p:nvSpPr>
        <p:spPr>
          <a:xfrm>
            <a:off x="5945634" y="3744691"/>
            <a:ext cx="2222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Malgun Gothic"/>
                <a:ea typeface="Malgun Gothic"/>
              </a:rPr>
              <a:t>2</a:t>
            </a:r>
            <a:r>
              <a:rPr lang="ko-KR" altLang="ko-KR" sz="1400" b="1">
                <a:latin typeface="Malgun Gothic"/>
                <a:ea typeface="Malgun Gothic"/>
              </a:rPr>
              <a:t>개 사이트 </a:t>
            </a:r>
            <a:r>
              <a:rPr lang="ko-KR" altLang="ko-KR" sz="1400">
                <a:latin typeface="Malgun Gothic"/>
                <a:ea typeface="Malgun Gothic"/>
              </a:rPr>
              <a:t>데이터 수집</a:t>
            </a:r>
            <a:endParaRPr lang="en-US" altLang="ko-KR" sz="1400">
              <a:latin typeface="Malgun Gothic"/>
              <a:ea typeface="Malgun Gothic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767AB3B-76E7-AA4D-693D-191F2296772C}"/>
              </a:ext>
            </a:extLst>
          </p:cNvPr>
          <p:cNvSpPr txBox="1"/>
          <p:nvPr/>
        </p:nvSpPr>
        <p:spPr>
          <a:xfrm>
            <a:off x="5945634" y="4167385"/>
            <a:ext cx="2222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latin typeface="Malgun Gothic"/>
                <a:ea typeface="Malgun Gothic"/>
              </a:rPr>
              <a:t>접수기간정보</a:t>
            </a:r>
            <a:r>
              <a:rPr lang="en-US" altLang="ko-KR" sz="1400" b="1">
                <a:latin typeface="Malgun Gothic"/>
                <a:ea typeface="Malgun Gothic"/>
              </a:rPr>
              <a:t> </a:t>
            </a:r>
            <a:r>
              <a:rPr lang="ko-KR" altLang="en-US" sz="1400" b="1">
                <a:latin typeface="Malgun Gothic"/>
                <a:ea typeface="Malgun Gothic"/>
              </a:rPr>
              <a:t>추출</a:t>
            </a:r>
            <a:endParaRPr lang="en-US" altLang="ko-KR" sz="1400"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630501-4D29-AE90-B05B-224808D4A067}"/>
              </a:ext>
            </a:extLst>
          </p:cNvPr>
          <p:cNvSpPr/>
          <p:nvPr/>
        </p:nvSpPr>
        <p:spPr>
          <a:xfrm>
            <a:off x="2053546" y="3025659"/>
            <a:ext cx="6598721" cy="359158"/>
          </a:xfrm>
          <a:prstGeom prst="rect">
            <a:avLst/>
          </a:prstGeom>
          <a:solidFill>
            <a:srgbClr val="178C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부분 달성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6E73EA-6F74-1DE2-F61F-8E2A7009567A}"/>
              </a:ext>
            </a:extLst>
          </p:cNvPr>
          <p:cNvSpPr/>
          <p:nvPr/>
        </p:nvSpPr>
        <p:spPr>
          <a:xfrm>
            <a:off x="2053546" y="4918965"/>
            <a:ext cx="6598721" cy="359158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미 달성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13BB081-19D6-4643-78B7-5B7951954383}"/>
              </a:ext>
            </a:extLst>
          </p:cNvPr>
          <p:cNvGrpSpPr/>
          <p:nvPr/>
        </p:nvGrpSpPr>
        <p:grpSpPr>
          <a:xfrm>
            <a:off x="7802585" y="4165747"/>
            <a:ext cx="375798" cy="353821"/>
            <a:chOff x="8926143" y="5193269"/>
            <a:chExt cx="617318" cy="581217"/>
          </a:xfrm>
        </p:grpSpPr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C324D5E5-0714-76B3-2E24-F1ACF7D24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3258" y="5193269"/>
              <a:ext cx="340203" cy="340203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416F25F8-8924-388F-A8D5-48AF70207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6143" y="5284443"/>
              <a:ext cx="340203" cy="340203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C7CE1BD3-B8AC-FFEE-D638-6FEA9F669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5124" y="5434283"/>
              <a:ext cx="340203" cy="340203"/>
            </a:xfrm>
            <a:prstGeom prst="rect">
              <a:avLst/>
            </a:prstGeom>
          </p:spPr>
        </p:pic>
      </p:grpSp>
      <p:pic>
        <p:nvPicPr>
          <p:cNvPr id="109" name="그림 108">
            <a:extLst>
              <a:ext uri="{FF2B5EF4-FFF2-40B4-BE49-F238E27FC236}">
                <a16:creationId xmlns:a16="http://schemas.microsoft.com/office/drawing/2014/main" id="{253E7C54-03E1-60E0-6477-DD48C46567A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627" y="3596030"/>
            <a:ext cx="500173" cy="500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195F7C-CC68-252B-EF8B-3D451349563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35" y="4392111"/>
            <a:ext cx="359158" cy="359158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CCF33B24-880F-E989-9486-8A6EC169450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088" y="4184408"/>
            <a:ext cx="549673" cy="549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F722D-EC22-F421-5D5E-D6822CF65D19}"/>
              </a:ext>
            </a:extLst>
          </p:cNvPr>
          <p:cNvSpPr txBox="1"/>
          <p:nvPr/>
        </p:nvSpPr>
        <p:spPr>
          <a:xfrm>
            <a:off x="6061975" y="5433336"/>
            <a:ext cx="2234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Malgun Gothic"/>
                <a:ea typeface="Malgun Gothic"/>
              </a:rPr>
              <a:t>운영단계까지 구현하기에 </a:t>
            </a:r>
            <a:r>
              <a:rPr lang="ko-KR" altLang="en-US" sz="1400" b="1">
                <a:latin typeface="Malgun Gothic"/>
                <a:ea typeface="Malgun Gothic"/>
              </a:rPr>
              <a:t>자원적 한계</a:t>
            </a:r>
            <a:endParaRPr lang="en-US" altLang="ko-KR" sz="1400" b="1">
              <a:latin typeface="Malgun Gothic"/>
              <a:ea typeface="Malgun Gothic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C83CA7C-A0FC-9824-C432-6AE199577D60}"/>
              </a:ext>
            </a:extLst>
          </p:cNvPr>
          <p:cNvGrpSpPr/>
          <p:nvPr/>
        </p:nvGrpSpPr>
        <p:grpSpPr>
          <a:xfrm>
            <a:off x="5376655" y="1693324"/>
            <a:ext cx="603792" cy="603792"/>
            <a:chOff x="7346883" y="1422714"/>
            <a:chExt cx="771003" cy="771003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E03A204-7C73-5E52-0D26-6E73F29D6EF0}"/>
                </a:ext>
              </a:extLst>
            </p:cNvPr>
            <p:cNvSpPr/>
            <p:nvPr/>
          </p:nvSpPr>
          <p:spPr>
            <a:xfrm>
              <a:off x="7346883" y="1422714"/>
              <a:ext cx="771003" cy="77100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998FF39-083F-10A9-FD51-9E8BB3158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164" y="1574991"/>
              <a:ext cx="490315" cy="490315"/>
            </a:xfrm>
            <a:prstGeom prst="rect">
              <a:avLst/>
            </a:prstGeom>
          </p:spPr>
        </p:pic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DCB286E-1FEF-F9CE-DCC4-F8A3DB96A73E}"/>
              </a:ext>
            </a:extLst>
          </p:cNvPr>
          <p:cNvCxnSpPr/>
          <p:nvPr/>
        </p:nvCxnSpPr>
        <p:spPr>
          <a:xfrm>
            <a:off x="8815589" y="493696"/>
            <a:ext cx="0" cy="5846514"/>
          </a:xfrm>
          <a:prstGeom prst="line">
            <a:avLst/>
          </a:prstGeom>
          <a:ln w="19050">
            <a:solidFill>
              <a:srgbClr val="178CA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13A6C46-74CC-044E-F7D5-96D09349EA70}"/>
              </a:ext>
            </a:extLst>
          </p:cNvPr>
          <p:cNvSpPr txBox="1"/>
          <p:nvPr/>
        </p:nvSpPr>
        <p:spPr>
          <a:xfrm>
            <a:off x="9325533" y="1678506"/>
            <a:ext cx="2689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err="1">
                <a:latin typeface="Malgun Gothic"/>
                <a:ea typeface="Malgun Gothic"/>
              </a:rPr>
              <a:t>데이터</a:t>
            </a:r>
            <a:r>
              <a:rPr lang="en-US" altLang="ko-KR" sz="1400">
                <a:latin typeface="Malgun Gothic"/>
                <a:ea typeface="Malgun Gothic"/>
              </a:rPr>
              <a:t> </a:t>
            </a:r>
            <a:r>
              <a:rPr lang="en-US" altLang="ko-KR" sz="1400" b="1" err="1">
                <a:latin typeface="Malgun Gothic"/>
                <a:ea typeface="Malgun Gothic"/>
              </a:rPr>
              <a:t>크롤링</a:t>
            </a:r>
            <a:r>
              <a:rPr lang="en-US" altLang="ko-KR" sz="1400" b="1">
                <a:latin typeface="Malgun Gothic"/>
                <a:ea typeface="Malgun Gothic"/>
              </a:rPr>
              <a:t> </a:t>
            </a:r>
            <a:r>
              <a:rPr lang="en-US" altLang="ko-KR" sz="1400" b="1" err="1">
                <a:latin typeface="Malgun Gothic"/>
                <a:ea typeface="Malgun Gothic"/>
              </a:rPr>
              <a:t>모듈</a:t>
            </a:r>
            <a:r>
              <a:rPr lang="en-US" altLang="ko-KR" sz="1400" b="1">
                <a:latin typeface="Malgun Gothic"/>
                <a:ea typeface="Malgun Gothic"/>
              </a:rPr>
              <a:t> </a:t>
            </a:r>
            <a:r>
              <a:rPr lang="en-US" altLang="ko-KR" sz="1400" err="1">
                <a:latin typeface="Malgun Gothic"/>
                <a:ea typeface="Malgun Gothic"/>
              </a:rPr>
              <a:t>추가</a:t>
            </a:r>
            <a:r>
              <a:rPr lang="en-US" altLang="ko-KR" sz="1400">
                <a:latin typeface="Malgun Gothic"/>
                <a:ea typeface="Malgun Gothic"/>
              </a:rPr>
              <a:t> </a:t>
            </a:r>
            <a:r>
              <a:rPr lang="en-US" altLang="ko-KR" sz="1400" err="1">
                <a:latin typeface="Malgun Gothic"/>
                <a:ea typeface="Malgun Gothic"/>
              </a:rPr>
              <a:t>개발</a:t>
            </a:r>
            <a:endParaRPr lang="en-US" altLang="ko-KR" sz="1400">
              <a:latin typeface="Malgun Gothic"/>
              <a:ea typeface="Malgun Gothic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A290A3-A970-64F3-048A-1607CD8DC93A}"/>
              </a:ext>
            </a:extLst>
          </p:cNvPr>
          <p:cNvSpPr txBox="1"/>
          <p:nvPr/>
        </p:nvSpPr>
        <p:spPr>
          <a:xfrm>
            <a:off x="9325533" y="2357579"/>
            <a:ext cx="2689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err="1">
                <a:latin typeface="Malgun Gothic"/>
                <a:ea typeface="Malgun Gothic"/>
              </a:rPr>
              <a:t>정보</a:t>
            </a:r>
            <a:r>
              <a:rPr lang="en-US" altLang="ko-KR" sz="1400">
                <a:latin typeface="Malgun Gothic"/>
                <a:ea typeface="Malgun Gothic"/>
              </a:rPr>
              <a:t> </a:t>
            </a:r>
            <a:r>
              <a:rPr lang="en-US" altLang="ko-KR" sz="1400" err="1">
                <a:latin typeface="Malgun Gothic"/>
                <a:ea typeface="Malgun Gothic"/>
              </a:rPr>
              <a:t>추출</a:t>
            </a:r>
            <a:r>
              <a:rPr lang="en-US" altLang="ko-KR" sz="1400">
                <a:latin typeface="Malgun Gothic"/>
                <a:ea typeface="Malgun Gothic"/>
              </a:rPr>
              <a:t> </a:t>
            </a:r>
            <a:r>
              <a:rPr lang="en-US" altLang="ko-KR" sz="1400" b="1" err="1">
                <a:latin typeface="Malgun Gothic"/>
                <a:ea typeface="Malgun Gothic"/>
              </a:rPr>
              <a:t>알고리즘</a:t>
            </a:r>
            <a:r>
              <a:rPr lang="en-US" altLang="ko-KR" sz="1400" b="1">
                <a:latin typeface="Malgun Gothic"/>
                <a:ea typeface="Malgun Gothic"/>
              </a:rPr>
              <a:t> </a:t>
            </a:r>
            <a:r>
              <a:rPr lang="en-US" altLang="ko-KR" sz="1400" b="1" err="1">
                <a:latin typeface="Malgun Gothic"/>
                <a:ea typeface="Malgun Gothic"/>
              </a:rPr>
              <a:t>고도화</a:t>
            </a:r>
            <a:endParaRPr lang="en-US" altLang="ko-KR" sz="1400" b="1">
              <a:latin typeface="Malgun Gothic"/>
              <a:ea typeface="Malgun Gothic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5A071F-46B7-E721-4FDA-A05F6787B623}"/>
              </a:ext>
            </a:extLst>
          </p:cNvPr>
          <p:cNvSpPr txBox="1"/>
          <p:nvPr/>
        </p:nvSpPr>
        <p:spPr>
          <a:xfrm>
            <a:off x="9325533" y="3036652"/>
            <a:ext cx="2689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err="1">
                <a:latin typeface="Malgun Gothic"/>
                <a:ea typeface="Malgun Gothic"/>
              </a:rPr>
              <a:t>개인정보활용</a:t>
            </a:r>
            <a:r>
              <a:rPr lang="en-US" altLang="ko-KR" sz="1400">
                <a:latin typeface="Malgun Gothic"/>
                <a:ea typeface="Malgun Gothic"/>
              </a:rPr>
              <a:t> </a:t>
            </a:r>
            <a:r>
              <a:rPr lang="en-US" altLang="ko-KR" sz="1400" err="1">
                <a:latin typeface="Malgun Gothic"/>
                <a:ea typeface="Malgun Gothic"/>
              </a:rPr>
              <a:t>기능</a:t>
            </a:r>
            <a:r>
              <a:rPr lang="en-US" altLang="ko-KR" sz="1400">
                <a:latin typeface="Malgun Gothic"/>
                <a:ea typeface="Malgun Gothic"/>
              </a:rPr>
              <a:t> </a:t>
            </a:r>
            <a:r>
              <a:rPr lang="en-US" altLang="ko-KR" sz="1400" err="1">
                <a:latin typeface="Malgun Gothic"/>
                <a:ea typeface="Malgun Gothic"/>
              </a:rPr>
              <a:t>구현</a:t>
            </a:r>
            <a:r>
              <a:rPr lang="en-US" altLang="ko-KR" sz="1400">
                <a:latin typeface="Malgun Gothic"/>
                <a:ea typeface="Malgun Gothic"/>
              </a:rPr>
              <a:t> </a:t>
            </a:r>
          </a:p>
          <a:p>
            <a:r>
              <a:rPr lang="en-US" altLang="ko-KR" sz="1400">
                <a:latin typeface="Malgun Gothic"/>
                <a:ea typeface="Malgun Gothic"/>
              </a:rPr>
              <a:t>(</a:t>
            </a:r>
            <a:r>
              <a:rPr lang="en-US" altLang="ko-KR" sz="1400" err="1">
                <a:latin typeface="Malgun Gothic"/>
                <a:ea typeface="Malgun Gothic"/>
              </a:rPr>
              <a:t>로그인</a:t>
            </a:r>
            <a:r>
              <a:rPr lang="en-US" altLang="ko-KR" sz="1400">
                <a:latin typeface="Malgun Gothic"/>
                <a:ea typeface="Malgun Gothic"/>
              </a:rPr>
              <a:t> </a:t>
            </a:r>
            <a:r>
              <a:rPr lang="en-US" altLang="ko-KR" sz="1400" err="1">
                <a:latin typeface="Malgun Gothic"/>
                <a:ea typeface="Malgun Gothic"/>
              </a:rPr>
              <a:t>기능</a:t>
            </a:r>
            <a:r>
              <a:rPr lang="en-US" altLang="ko-KR" sz="1400">
                <a:latin typeface="Malgun Gothic"/>
                <a:ea typeface="Malgun Gothic"/>
              </a:rPr>
              <a:t>)</a:t>
            </a:r>
          </a:p>
        </p:txBody>
      </p:sp>
      <p:sp>
        <p:nvSpPr>
          <p:cNvPr id="53" name="십자형 52">
            <a:extLst>
              <a:ext uri="{FF2B5EF4-FFF2-40B4-BE49-F238E27FC236}">
                <a16:creationId xmlns:a16="http://schemas.microsoft.com/office/drawing/2014/main" id="{5447C7DF-7503-B3E4-537B-CE795DE02B19}"/>
              </a:ext>
            </a:extLst>
          </p:cNvPr>
          <p:cNvSpPr/>
          <p:nvPr/>
        </p:nvSpPr>
        <p:spPr>
          <a:xfrm>
            <a:off x="10373865" y="4441334"/>
            <a:ext cx="130356" cy="130356"/>
          </a:xfrm>
          <a:prstGeom prst="plus">
            <a:avLst>
              <a:gd name="adj" fmla="val 37047"/>
            </a:avLst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6183F6C-47AA-3CAB-F3EF-84137458011C}"/>
              </a:ext>
            </a:extLst>
          </p:cNvPr>
          <p:cNvGrpSpPr/>
          <p:nvPr/>
        </p:nvGrpSpPr>
        <p:grpSpPr>
          <a:xfrm>
            <a:off x="9429328" y="4729350"/>
            <a:ext cx="2008919" cy="1152582"/>
            <a:chOff x="9559717" y="4583661"/>
            <a:chExt cx="2008919" cy="115258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81EF7E3-C47D-D98E-35AB-3E5A2C93F99D}"/>
                </a:ext>
              </a:extLst>
            </p:cNvPr>
            <p:cNvSpPr/>
            <p:nvPr/>
          </p:nvSpPr>
          <p:spPr>
            <a:xfrm>
              <a:off x="9559717" y="4583661"/>
              <a:ext cx="2008919" cy="1152582"/>
            </a:xfrm>
            <a:prstGeom prst="rect">
              <a:avLst/>
            </a:prstGeom>
            <a:solidFill>
              <a:srgbClr val="178CA4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0EDB0F-A066-7F87-23F4-53BFED95C699}"/>
                </a:ext>
              </a:extLst>
            </p:cNvPr>
            <p:cNvSpPr txBox="1"/>
            <p:nvPr/>
          </p:nvSpPr>
          <p:spPr>
            <a:xfrm>
              <a:off x="9773998" y="4670729"/>
              <a:ext cx="1580357" cy="6093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ea typeface="+mn-lt"/>
                  <a:cs typeface="+mn-lt"/>
                </a:rPr>
                <a:t>Retrieval</a:t>
              </a:r>
              <a:r>
                <a:rPr lang="en-US" altLang="ko-KR" sz="1400" b="1">
                  <a:latin typeface="Malgun Gothic"/>
                  <a:ea typeface="Malgun Gothic"/>
                </a:rPr>
                <a:t> stage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1400" b="1">
                  <a:latin typeface="Malgun Gothic"/>
                  <a:ea typeface="Malgun Gothic"/>
                </a:rPr>
                <a:t>&amp;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1400" b="1">
                  <a:latin typeface="Malgun Gothic"/>
                  <a:ea typeface="Malgun Gothic"/>
                </a:rPr>
                <a:t>Ranking stage</a:t>
              </a:r>
              <a:endParaRPr lang="en-US" altLang="ko-KR" sz="1400">
                <a:latin typeface="Malgun Gothic"/>
                <a:ea typeface="Malgun Gothic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83899D2-1736-B17F-4998-8C3DBB80DB9A}"/>
                </a:ext>
              </a:extLst>
            </p:cNvPr>
            <p:cNvSpPr txBox="1"/>
            <p:nvPr/>
          </p:nvSpPr>
          <p:spPr>
            <a:xfrm>
              <a:off x="9570034" y="5311361"/>
              <a:ext cx="198828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400">
                  <a:latin typeface="Malgun Gothic"/>
                  <a:ea typeface="Malgun Gothic"/>
                </a:rPr>
                <a:t>기반</a:t>
              </a:r>
              <a:r>
                <a:rPr lang="en-US" altLang="ko-KR" sz="1400">
                  <a:latin typeface="Malgun Gothic"/>
                  <a:ea typeface="Malgun Gothic"/>
                </a:rPr>
                <a:t> </a:t>
              </a:r>
              <a:r>
                <a:rPr lang="en-US" altLang="ko-KR" sz="1400" err="1">
                  <a:latin typeface="Malgun Gothic"/>
                  <a:ea typeface="Malgun Gothic"/>
                </a:rPr>
                <a:t>추천</a:t>
              </a:r>
              <a:r>
                <a:rPr lang="en-US" altLang="ko-KR" sz="1400">
                  <a:latin typeface="Malgun Gothic"/>
                  <a:ea typeface="Malgun Gothic"/>
                </a:rPr>
                <a:t> </a:t>
              </a:r>
              <a:r>
                <a:rPr lang="en-US" altLang="ko-KR" sz="1400" err="1">
                  <a:latin typeface="Malgun Gothic"/>
                  <a:ea typeface="Malgun Gothic"/>
                </a:rPr>
                <a:t>시스템</a:t>
              </a:r>
              <a:r>
                <a:rPr lang="en-US" altLang="ko-KR" sz="1400">
                  <a:latin typeface="Malgun Gothic"/>
                  <a:ea typeface="Malgun Gothic"/>
                </a:rPr>
                <a:t> </a:t>
              </a:r>
              <a:r>
                <a:rPr lang="en-US" altLang="ko-KR" sz="1400" err="1">
                  <a:latin typeface="Malgun Gothic"/>
                  <a:ea typeface="Malgun Gothic"/>
                </a:rPr>
                <a:t>개발</a:t>
              </a:r>
              <a:endParaRPr lang="en-US" altLang="ko-KR" sz="1400">
                <a:latin typeface="Malgun Gothic"/>
                <a:ea typeface="Malgun Gothic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62058E0-EFC0-5554-F66B-B969907F381F}"/>
              </a:ext>
            </a:extLst>
          </p:cNvPr>
          <p:cNvSpPr txBox="1"/>
          <p:nvPr/>
        </p:nvSpPr>
        <p:spPr>
          <a:xfrm>
            <a:off x="9325533" y="3715724"/>
            <a:ext cx="2689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algun Gothic"/>
                <a:ea typeface="Malgun Gothic"/>
              </a:rPr>
              <a:t>RPA </a:t>
            </a:r>
            <a:r>
              <a:rPr lang="en-US" altLang="ko-KR" sz="1400" dirty="0" err="1">
                <a:latin typeface="Malgun Gothic"/>
                <a:ea typeface="Malgun Gothic"/>
              </a:rPr>
              <a:t>모듈과</a:t>
            </a:r>
            <a:r>
              <a:rPr lang="en-US" altLang="ko-KR" sz="1400" dirty="0">
                <a:latin typeface="Malgun Gothic"/>
                <a:ea typeface="Malgun Gothic"/>
              </a:rPr>
              <a:t> DB </a:t>
            </a:r>
            <a:r>
              <a:rPr lang="en-US" altLang="ko-KR" sz="1400" dirty="0" err="1">
                <a:latin typeface="Malgun Gothic"/>
                <a:ea typeface="Malgun Gothic"/>
              </a:rPr>
              <a:t>데이터</a:t>
            </a:r>
            <a:r>
              <a:rPr lang="en-US" altLang="ko-KR" sz="1400" dirty="0">
                <a:latin typeface="Malgun Gothic"/>
                <a:ea typeface="Malgun Gothic"/>
              </a:rPr>
              <a:t> </a:t>
            </a:r>
            <a:r>
              <a:rPr lang="en-US" altLang="ko-KR" sz="1400" dirty="0" err="1">
                <a:latin typeface="Malgun Gothic"/>
                <a:ea typeface="Malgun Gothic"/>
              </a:rPr>
              <a:t>활용을</a:t>
            </a:r>
            <a:r>
              <a:rPr lang="en-US" altLang="ko-KR" sz="1400" dirty="0">
                <a:latin typeface="Malgun Gothic"/>
                <a:ea typeface="Malgun Gothic"/>
              </a:rPr>
              <a:t> </a:t>
            </a:r>
            <a:r>
              <a:rPr lang="en-US" altLang="ko-KR" sz="1400" dirty="0" err="1">
                <a:latin typeface="Malgun Gothic"/>
                <a:ea typeface="Malgun Gothic"/>
              </a:rPr>
              <a:t>통한</a:t>
            </a:r>
            <a:r>
              <a:rPr lang="en-US" altLang="ko-KR" sz="1400" dirty="0">
                <a:latin typeface="Malgun Gothic"/>
                <a:ea typeface="Malgun Gothic"/>
              </a:rPr>
              <a:t> </a:t>
            </a:r>
            <a:r>
              <a:rPr lang="en-US" altLang="ko-KR" sz="1400" dirty="0" err="1">
                <a:latin typeface="Malgun Gothic"/>
                <a:ea typeface="Malgun Gothic"/>
              </a:rPr>
              <a:t>추가</a:t>
            </a:r>
            <a:r>
              <a:rPr lang="en-US" altLang="ko-KR" sz="1400" dirty="0">
                <a:latin typeface="Malgun Gothic"/>
                <a:ea typeface="Malgun Gothic"/>
              </a:rPr>
              <a:t> </a:t>
            </a:r>
            <a:r>
              <a:rPr lang="en-US" altLang="ko-KR" sz="1400" dirty="0" err="1">
                <a:latin typeface="Malgun Gothic"/>
                <a:ea typeface="Malgun Gothic"/>
              </a:rPr>
              <a:t>기능</a:t>
            </a:r>
            <a:r>
              <a:rPr lang="en-US" altLang="ko-KR" sz="1400" dirty="0">
                <a:latin typeface="Malgun Gothic"/>
                <a:ea typeface="Malgun Gothic"/>
              </a:rPr>
              <a:t> </a:t>
            </a:r>
            <a:r>
              <a:rPr lang="en-US" altLang="ko-KR" sz="1400" dirty="0" err="1">
                <a:latin typeface="Malgun Gothic"/>
                <a:ea typeface="Malgun Gothic"/>
              </a:rPr>
              <a:t>구현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grpSp>
        <p:nvGrpSpPr>
          <p:cNvPr id="117" name="그래픽 62" descr="배지 4 윤곽선">
            <a:extLst>
              <a:ext uri="{FF2B5EF4-FFF2-40B4-BE49-F238E27FC236}">
                <a16:creationId xmlns:a16="http://schemas.microsoft.com/office/drawing/2014/main" id="{F261CE6E-7929-12EB-7D97-009A08D8B6D3}"/>
              </a:ext>
            </a:extLst>
          </p:cNvPr>
          <p:cNvGrpSpPr/>
          <p:nvPr/>
        </p:nvGrpSpPr>
        <p:grpSpPr>
          <a:xfrm>
            <a:off x="9093208" y="3748280"/>
            <a:ext cx="242116" cy="242116"/>
            <a:chOff x="9093208" y="3595874"/>
            <a:chExt cx="242116" cy="242116"/>
          </a:xfrm>
          <a:solidFill>
            <a:srgbClr val="000000"/>
          </a:solidFill>
        </p:grpSpPr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92C0D70C-F583-BFE4-BAAD-42EEAB891C58}"/>
                </a:ext>
              </a:extLst>
            </p:cNvPr>
            <p:cNvSpPr/>
            <p:nvPr/>
          </p:nvSpPr>
          <p:spPr>
            <a:xfrm>
              <a:off x="9093208" y="3595874"/>
              <a:ext cx="242116" cy="242116"/>
            </a:xfrm>
            <a:custGeom>
              <a:avLst/>
              <a:gdLst>
                <a:gd name="connsiteX0" fmla="*/ 121058 w 242116"/>
                <a:gd name="connsiteY0" fmla="*/ 6375 h 242116"/>
                <a:gd name="connsiteX1" fmla="*/ 235741 w 242116"/>
                <a:gd name="connsiteY1" fmla="*/ 121058 h 242116"/>
                <a:gd name="connsiteX2" fmla="*/ 121058 w 242116"/>
                <a:gd name="connsiteY2" fmla="*/ 235741 h 242116"/>
                <a:gd name="connsiteX3" fmla="*/ 6375 w 242116"/>
                <a:gd name="connsiteY3" fmla="*/ 121058 h 242116"/>
                <a:gd name="connsiteX4" fmla="*/ 121058 w 242116"/>
                <a:gd name="connsiteY4" fmla="*/ 6375 h 242116"/>
                <a:gd name="connsiteX5" fmla="*/ 121058 w 242116"/>
                <a:gd name="connsiteY5" fmla="*/ 0 h 242116"/>
                <a:gd name="connsiteX6" fmla="*/ 0 w 242116"/>
                <a:gd name="connsiteY6" fmla="*/ 121058 h 242116"/>
                <a:gd name="connsiteX7" fmla="*/ 121058 w 242116"/>
                <a:gd name="connsiteY7" fmla="*/ 242116 h 242116"/>
                <a:gd name="connsiteX8" fmla="*/ 242116 w 242116"/>
                <a:gd name="connsiteY8" fmla="*/ 121058 h 242116"/>
                <a:gd name="connsiteX9" fmla="*/ 121173 w 242116"/>
                <a:gd name="connsiteY9" fmla="*/ 0 h 242116"/>
                <a:gd name="connsiteX10" fmla="*/ 121058 w 242116"/>
                <a:gd name="connsiteY10" fmla="*/ 0 h 24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116" h="242116">
                  <a:moveTo>
                    <a:pt x="121058" y="6375"/>
                  </a:moveTo>
                  <a:cubicBezTo>
                    <a:pt x="184396" y="6375"/>
                    <a:pt x="235741" y="57720"/>
                    <a:pt x="235741" y="121058"/>
                  </a:cubicBezTo>
                  <a:cubicBezTo>
                    <a:pt x="235741" y="184396"/>
                    <a:pt x="184396" y="235741"/>
                    <a:pt x="121058" y="235741"/>
                  </a:cubicBezTo>
                  <a:cubicBezTo>
                    <a:pt x="57720" y="235741"/>
                    <a:pt x="6375" y="184396"/>
                    <a:pt x="6375" y="121058"/>
                  </a:cubicBezTo>
                  <a:cubicBezTo>
                    <a:pt x="6447" y="57750"/>
                    <a:pt x="57750" y="6447"/>
                    <a:pt x="121058" y="6375"/>
                  </a:cubicBezTo>
                  <a:moveTo>
                    <a:pt x="121058" y="0"/>
                  </a:moveTo>
                  <a:cubicBezTo>
                    <a:pt x="54200" y="0"/>
                    <a:pt x="0" y="54200"/>
                    <a:pt x="0" y="121058"/>
                  </a:cubicBezTo>
                  <a:cubicBezTo>
                    <a:pt x="0" y="187917"/>
                    <a:pt x="54200" y="242116"/>
                    <a:pt x="121058" y="242116"/>
                  </a:cubicBezTo>
                  <a:cubicBezTo>
                    <a:pt x="187917" y="242116"/>
                    <a:pt x="242116" y="187917"/>
                    <a:pt x="242116" y="121058"/>
                  </a:cubicBezTo>
                  <a:cubicBezTo>
                    <a:pt x="242148" y="54231"/>
                    <a:pt x="188000" y="32"/>
                    <a:pt x="121173" y="0"/>
                  </a:cubicBezTo>
                  <a:cubicBezTo>
                    <a:pt x="121135" y="0"/>
                    <a:pt x="121096" y="0"/>
                    <a:pt x="12105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178CA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CF497E01-7373-EE07-EDF0-B3D907913D79}"/>
                </a:ext>
              </a:extLst>
            </p:cNvPr>
            <p:cNvSpPr/>
            <p:nvPr/>
          </p:nvSpPr>
          <p:spPr>
            <a:xfrm>
              <a:off x="9170824" y="3661983"/>
              <a:ext cx="74718" cy="104900"/>
            </a:xfrm>
            <a:custGeom>
              <a:avLst/>
              <a:gdLst>
                <a:gd name="connsiteX0" fmla="*/ 50726 w 74718"/>
                <a:gd name="connsiteY0" fmla="*/ 104901 h 104900"/>
                <a:gd name="connsiteX1" fmla="*/ 50726 w 74718"/>
                <a:gd name="connsiteY1" fmla="*/ 78307 h 104900"/>
                <a:gd name="connsiteX2" fmla="*/ 0 w 74718"/>
                <a:gd name="connsiteY2" fmla="*/ 78307 h 104900"/>
                <a:gd name="connsiteX3" fmla="*/ 0 w 74718"/>
                <a:gd name="connsiteY3" fmla="*/ 71056 h 104900"/>
                <a:gd name="connsiteX4" fmla="*/ 14140 w 74718"/>
                <a:gd name="connsiteY4" fmla="*/ 54229 h 104900"/>
                <a:gd name="connsiteX5" fmla="*/ 28111 w 74718"/>
                <a:gd name="connsiteY5" fmla="*/ 35573 h 104900"/>
                <a:gd name="connsiteX6" fmla="*/ 40405 w 74718"/>
                <a:gd name="connsiteY6" fmla="*/ 16833 h 104900"/>
                <a:gd name="connsiteX7" fmla="*/ 49572 w 74718"/>
                <a:gd name="connsiteY7" fmla="*/ 0 h 104900"/>
                <a:gd name="connsiteX8" fmla="*/ 57984 w 74718"/>
                <a:gd name="connsiteY8" fmla="*/ 0 h 104900"/>
                <a:gd name="connsiteX9" fmla="*/ 57984 w 74718"/>
                <a:gd name="connsiteY9" fmla="*/ 71869 h 104900"/>
                <a:gd name="connsiteX10" fmla="*/ 74718 w 74718"/>
                <a:gd name="connsiteY10" fmla="*/ 71869 h 104900"/>
                <a:gd name="connsiteX11" fmla="*/ 74718 w 74718"/>
                <a:gd name="connsiteY11" fmla="*/ 78307 h 104900"/>
                <a:gd name="connsiteX12" fmla="*/ 57984 w 74718"/>
                <a:gd name="connsiteY12" fmla="*/ 78307 h 104900"/>
                <a:gd name="connsiteX13" fmla="*/ 57984 w 74718"/>
                <a:gd name="connsiteY13" fmla="*/ 104901 h 104900"/>
                <a:gd name="connsiteX14" fmla="*/ 48644 w 74718"/>
                <a:gd name="connsiteY14" fmla="*/ 13646 h 104900"/>
                <a:gd name="connsiteX15" fmla="*/ 37699 w 74718"/>
                <a:gd name="connsiteY15" fmla="*/ 31406 h 104900"/>
                <a:gd name="connsiteX16" fmla="*/ 27154 w 74718"/>
                <a:gd name="connsiteY16" fmla="*/ 46681 h 104900"/>
                <a:gd name="connsiteX17" fmla="*/ 17401 w 74718"/>
                <a:gd name="connsiteY17" fmla="*/ 59523 h 104900"/>
                <a:gd name="connsiteX18" fmla="*/ 8855 w 74718"/>
                <a:gd name="connsiteY18" fmla="*/ 70042 h 104900"/>
                <a:gd name="connsiteX19" fmla="*/ 7357 w 74718"/>
                <a:gd name="connsiteY19" fmla="*/ 71859 h 104900"/>
                <a:gd name="connsiteX20" fmla="*/ 7357 w 74718"/>
                <a:gd name="connsiteY20" fmla="*/ 71859 h 104900"/>
                <a:gd name="connsiteX21" fmla="*/ 50726 w 74718"/>
                <a:gd name="connsiteY21" fmla="*/ 71859 h 104900"/>
                <a:gd name="connsiteX22" fmla="*/ 50726 w 74718"/>
                <a:gd name="connsiteY22" fmla="*/ 10053 h 104900"/>
                <a:gd name="connsiteX23" fmla="*/ 50726 w 74718"/>
                <a:gd name="connsiteY23" fmla="*/ 10053 h 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18" h="104900">
                  <a:moveTo>
                    <a:pt x="50726" y="104901"/>
                  </a:moveTo>
                  <a:lnTo>
                    <a:pt x="50726" y="78307"/>
                  </a:lnTo>
                  <a:lnTo>
                    <a:pt x="0" y="78307"/>
                  </a:lnTo>
                  <a:lnTo>
                    <a:pt x="0" y="71056"/>
                  </a:lnTo>
                  <a:cubicBezTo>
                    <a:pt x="4584" y="65956"/>
                    <a:pt x="9365" y="60218"/>
                    <a:pt x="14140" y="54229"/>
                  </a:cubicBezTo>
                  <a:cubicBezTo>
                    <a:pt x="18978" y="48150"/>
                    <a:pt x="23680" y="41871"/>
                    <a:pt x="28111" y="35573"/>
                  </a:cubicBezTo>
                  <a:cubicBezTo>
                    <a:pt x="32541" y="29274"/>
                    <a:pt x="36679" y="22969"/>
                    <a:pt x="40405" y="16833"/>
                  </a:cubicBezTo>
                  <a:cubicBezTo>
                    <a:pt x="43746" y="11382"/>
                    <a:pt x="46806" y="5764"/>
                    <a:pt x="49572" y="0"/>
                  </a:cubicBezTo>
                  <a:lnTo>
                    <a:pt x="57984" y="0"/>
                  </a:lnTo>
                  <a:lnTo>
                    <a:pt x="57984" y="71869"/>
                  </a:lnTo>
                  <a:lnTo>
                    <a:pt x="74718" y="71869"/>
                  </a:lnTo>
                  <a:lnTo>
                    <a:pt x="74718" y="78307"/>
                  </a:lnTo>
                  <a:lnTo>
                    <a:pt x="57984" y="78307"/>
                  </a:lnTo>
                  <a:lnTo>
                    <a:pt x="57984" y="104901"/>
                  </a:lnTo>
                  <a:close/>
                  <a:moveTo>
                    <a:pt x="48644" y="13646"/>
                  </a:moveTo>
                  <a:cubicBezTo>
                    <a:pt x="44998" y="19951"/>
                    <a:pt x="41313" y="25927"/>
                    <a:pt x="37699" y="31406"/>
                  </a:cubicBezTo>
                  <a:cubicBezTo>
                    <a:pt x="34084" y="36886"/>
                    <a:pt x="30546" y="42002"/>
                    <a:pt x="27154" y="46681"/>
                  </a:cubicBezTo>
                  <a:cubicBezTo>
                    <a:pt x="23763" y="51360"/>
                    <a:pt x="20483" y="55676"/>
                    <a:pt x="17401" y="59523"/>
                  </a:cubicBezTo>
                  <a:cubicBezTo>
                    <a:pt x="14318" y="63371"/>
                    <a:pt x="11443" y="66909"/>
                    <a:pt x="8855" y="70042"/>
                  </a:cubicBezTo>
                  <a:lnTo>
                    <a:pt x="7357" y="71859"/>
                  </a:lnTo>
                  <a:lnTo>
                    <a:pt x="7357" y="71859"/>
                  </a:lnTo>
                  <a:lnTo>
                    <a:pt x="50726" y="71859"/>
                  </a:lnTo>
                  <a:lnTo>
                    <a:pt x="50726" y="10053"/>
                  </a:lnTo>
                  <a:lnTo>
                    <a:pt x="50726" y="100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0" name="그래픽 88" descr="배지 1 윤곽선">
            <a:extLst>
              <a:ext uri="{FF2B5EF4-FFF2-40B4-BE49-F238E27FC236}">
                <a16:creationId xmlns:a16="http://schemas.microsoft.com/office/drawing/2014/main" id="{2C23EF6C-73C7-EF17-E02F-3606E057EC78}"/>
              </a:ext>
            </a:extLst>
          </p:cNvPr>
          <p:cNvGrpSpPr/>
          <p:nvPr/>
        </p:nvGrpSpPr>
        <p:grpSpPr>
          <a:xfrm>
            <a:off x="9093207" y="1710680"/>
            <a:ext cx="242117" cy="242117"/>
            <a:chOff x="9093207" y="1558274"/>
            <a:chExt cx="242117" cy="242117"/>
          </a:xfrm>
          <a:solidFill>
            <a:srgbClr val="000000"/>
          </a:solidFill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33CC4E4-3C62-E525-3219-A70AD9A43E87}"/>
                </a:ext>
              </a:extLst>
            </p:cNvPr>
            <p:cNvSpPr/>
            <p:nvPr/>
          </p:nvSpPr>
          <p:spPr>
            <a:xfrm>
              <a:off x="9093207" y="1558274"/>
              <a:ext cx="242117" cy="242117"/>
            </a:xfrm>
            <a:custGeom>
              <a:avLst/>
              <a:gdLst>
                <a:gd name="connsiteX0" fmla="*/ 121059 w 242117"/>
                <a:gd name="connsiteY0" fmla="*/ 6375 h 242117"/>
                <a:gd name="connsiteX1" fmla="*/ 235743 w 242117"/>
                <a:gd name="connsiteY1" fmla="*/ 121059 h 242117"/>
                <a:gd name="connsiteX2" fmla="*/ 121059 w 242117"/>
                <a:gd name="connsiteY2" fmla="*/ 235742 h 242117"/>
                <a:gd name="connsiteX3" fmla="*/ 6375 w 242117"/>
                <a:gd name="connsiteY3" fmla="*/ 121059 h 242117"/>
                <a:gd name="connsiteX4" fmla="*/ 121059 w 242117"/>
                <a:gd name="connsiteY4" fmla="*/ 6376 h 242117"/>
                <a:gd name="connsiteX5" fmla="*/ 121059 w 242117"/>
                <a:gd name="connsiteY5" fmla="*/ 0 h 242117"/>
                <a:gd name="connsiteX6" fmla="*/ 0 w 242117"/>
                <a:gd name="connsiteY6" fmla="*/ 121058 h 242117"/>
                <a:gd name="connsiteX7" fmla="*/ 121058 w 242117"/>
                <a:gd name="connsiteY7" fmla="*/ 242117 h 242117"/>
                <a:gd name="connsiteX8" fmla="*/ 242117 w 242117"/>
                <a:gd name="connsiteY8" fmla="*/ 121059 h 242117"/>
                <a:gd name="connsiteX9" fmla="*/ 121167 w 242117"/>
                <a:gd name="connsiteY9" fmla="*/ 1 h 242117"/>
                <a:gd name="connsiteX10" fmla="*/ 121059 w 242117"/>
                <a:gd name="connsiteY10" fmla="*/ 1 h 24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117" h="242117">
                  <a:moveTo>
                    <a:pt x="121059" y="6375"/>
                  </a:moveTo>
                  <a:cubicBezTo>
                    <a:pt x="184397" y="6375"/>
                    <a:pt x="235743" y="57721"/>
                    <a:pt x="235743" y="121059"/>
                  </a:cubicBezTo>
                  <a:cubicBezTo>
                    <a:pt x="235743" y="184397"/>
                    <a:pt x="184397" y="235742"/>
                    <a:pt x="121059" y="235742"/>
                  </a:cubicBezTo>
                  <a:cubicBezTo>
                    <a:pt x="57721" y="235742"/>
                    <a:pt x="6375" y="184397"/>
                    <a:pt x="6375" y="121059"/>
                  </a:cubicBezTo>
                  <a:cubicBezTo>
                    <a:pt x="6447" y="57750"/>
                    <a:pt x="57751" y="6447"/>
                    <a:pt x="121059" y="6376"/>
                  </a:cubicBezTo>
                  <a:moveTo>
                    <a:pt x="121059" y="0"/>
                  </a:moveTo>
                  <a:cubicBezTo>
                    <a:pt x="54200" y="0"/>
                    <a:pt x="0" y="54200"/>
                    <a:pt x="0" y="121058"/>
                  </a:cubicBezTo>
                  <a:cubicBezTo>
                    <a:pt x="0" y="187917"/>
                    <a:pt x="54200" y="242117"/>
                    <a:pt x="121058" y="242117"/>
                  </a:cubicBezTo>
                  <a:cubicBezTo>
                    <a:pt x="187917" y="242118"/>
                    <a:pt x="242117" y="187918"/>
                    <a:pt x="242117" y="121059"/>
                  </a:cubicBezTo>
                  <a:cubicBezTo>
                    <a:pt x="242147" y="54230"/>
                    <a:pt x="187996" y="31"/>
                    <a:pt x="121167" y="1"/>
                  </a:cubicBezTo>
                  <a:cubicBezTo>
                    <a:pt x="121131" y="1"/>
                    <a:pt x="121095" y="1"/>
                    <a:pt x="12105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178CA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A2E70AB6-EB0B-675C-21FA-A7C556852357}"/>
                </a:ext>
              </a:extLst>
            </p:cNvPr>
            <p:cNvSpPr/>
            <p:nvPr/>
          </p:nvSpPr>
          <p:spPr>
            <a:xfrm>
              <a:off x="9189775" y="1621919"/>
              <a:ext cx="32953" cy="107365"/>
            </a:xfrm>
            <a:custGeom>
              <a:avLst/>
              <a:gdLst>
                <a:gd name="connsiteX0" fmla="*/ 25625 w 32953"/>
                <a:gd name="connsiteY0" fmla="*/ 107365 h 107365"/>
                <a:gd name="connsiteX1" fmla="*/ 25625 w 32953"/>
                <a:gd name="connsiteY1" fmla="*/ 10347 h 107365"/>
                <a:gd name="connsiteX2" fmla="*/ 25572 w 32953"/>
                <a:gd name="connsiteY2" fmla="*/ 10322 h 107365"/>
                <a:gd name="connsiteX3" fmla="*/ 23784 w 32953"/>
                <a:gd name="connsiteY3" fmla="*/ 11871 h 107365"/>
                <a:gd name="connsiteX4" fmla="*/ 18040 w 32953"/>
                <a:gd name="connsiteY4" fmla="*/ 16103 h 107365"/>
                <a:gd name="connsiteX5" fmla="*/ 11466 w 32953"/>
                <a:gd name="connsiteY5" fmla="*/ 19981 h 107365"/>
                <a:gd name="connsiteX6" fmla="*/ 4756 w 32953"/>
                <a:gd name="connsiteY6" fmla="*/ 23224 h 107365"/>
                <a:gd name="connsiteX7" fmla="*/ 0 w 32953"/>
                <a:gd name="connsiteY7" fmla="*/ 25108 h 107365"/>
                <a:gd name="connsiteX8" fmla="*/ 0 w 32953"/>
                <a:gd name="connsiteY8" fmla="*/ 19044 h 107365"/>
                <a:gd name="connsiteX9" fmla="*/ 16317 w 32953"/>
                <a:gd name="connsiteY9" fmla="*/ 11377 h 107365"/>
                <a:gd name="connsiteX10" fmla="*/ 31808 w 32953"/>
                <a:gd name="connsiteY10" fmla="*/ 0 h 107365"/>
                <a:gd name="connsiteX11" fmla="*/ 32954 w 32953"/>
                <a:gd name="connsiteY11" fmla="*/ 59 h 107365"/>
                <a:gd name="connsiteX12" fmla="*/ 32954 w 32953"/>
                <a:gd name="connsiteY12" fmla="*/ 107365 h 10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53" h="107365">
                  <a:moveTo>
                    <a:pt x="25625" y="107365"/>
                  </a:moveTo>
                  <a:lnTo>
                    <a:pt x="25625" y="10347"/>
                  </a:lnTo>
                  <a:cubicBezTo>
                    <a:pt x="25625" y="10309"/>
                    <a:pt x="25601" y="10298"/>
                    <a:pt x="25572" y="10322"/>
                  </a:cubicBezTo>
                  <a:lnTo>
                    <a:pt x="23784" y="11871"/>
                  </a:lnTo>
                  <a:cubicBezTo>
                    <a:pt x="21967" y="13409"/>
                    <a:pt x="20048" y="14823"/>
                    <a:pt x="18040" y="16103"/>
                  </a:cubicBezTo>
                  <a:cubicBezTo>
                    <a:pt x="15897" y="17482"/>
                    <a:pt x="13686" y="18786"/>
                    <a:pt x="11466" y="19981"/>
                  </a:cubicBezTo>
                  <a:cubicBezTo>
                    <a:pt x="9233" y="21183"/>
                    <a:pt x="6974" y="22272"/>
                    <a:pt x="4756" y="23224"/>
                  </a:cubicBezTo>
                  <a:cubicBezTo>
                    <a:pt x="3089" y="23937"/>
                    <a:pt x="1496" y="24569"/>
                    <a:pt x="0" y="25108"/>
                  </a:cubicBezTo>
                  <a:lnTo>
                    <a:pt x="0" y="19044"/>
                  </a:lnTo>
                  <a:cubicBezTo>
                    <a:pt x="5717" y="17126"/>
                    <a:pt x="11192" y="14554"/>
                    <a:pt x="16317" y="11377"/>
                  </a:cubicBezTo>
                  <a:cubicBezTo>
                    <a:pt x="21765" y="7987"/>
                    <a:pt x="26944" y="4184"/>
                    <a:pt x="31808" y="0"/>
                  </a:cubicBezTo>
                  <a:lnTo>
                    <a:pt x="32954" y="59"/>
                  </a:lnTo>
                  <a:lnTo>
                    <a:pt x="32954" y="1073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8" name="그래픽 90" descr="배지 윤곽선">
            <a:extLst>
              <a:ext uri="{FF2B5EF4-FFF2-40B4-BE49-F238E27FC236}">
                <a16:creationId xmlns:a16="http://schemas.microsoft.com/office/drawing/2014/main" id="{1C14005B-0DB8-DABB-218E-D4FEC4A948BD}"/>
              </a:ext>
            </a:extLst>
          </p:cNvPr>
          <p:cNvGrpSpPr/>
          <p:nvPr/>
        </p:nvGrpSpPr>
        <p:grpSpPr>
          <a:xfrm>
            <a:off x="9093208" y="2391080"/>
            <a:ext cx="242116" cy="242116"/>
            <a:chOff x="9093208" y="2238674"/>
            <a:chExt cx="242116" cy="242116"/>
          </a:xfrm>
          <a:solidFill>
            <a:srgbClr val="000000"/>
          </a:solidFill>
        </p:grpSpPr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5D44A6FB-C757-1486-7A1E-AB4FFBE6A1B8}"/>
                </a:ext>
              </a:extLst>
            </p:cNvPr>
            <p:cNvSpPr/>
            <p:nvPr/>
          </p:nvSpPr>
          <p:spPr>
            <a:xfrm>
              <a:off x="9093208" y="2238674"/>
              <a:ext cx="242116" cy="242116"/>
            </a:xfrm>
            <a:custGeom>
              <a:avLst/>
              <a:gdLst>
                <a:gd name="connsiteX0" fmla="*/ 121058 w 242116"/>
                <a:gd name="connsiteY0" fmla="*/ 6375 h 242116"/>
                <a:gd name="connsiteX1" fmla="*/ 235741 w 242116"/>
                <a:gd name="connsiteY1" fmla="*/ 121058 h 242116"/>
                <a:gd name="connsiteX2" fmla="*/ 121058 w 242116"/>
                <a:gd name="connsiteY2" fmla="*/ 235741 h 242116"/>
                <a:gd name="connsiteX3" fmla="*/ 6375 w 242116"/>
                <a:gd name="connsiteY3" fmla="*/ 121058 h 242116"/>
                <a:gd name="connsiteX4" fmla="*/ 121058 w 242116"/>
                <a:gd name="connsiteY4" fmla="*/ 6375 h 242116"/>
                <a:gd name="connsiteX5" fmla="*/ 121058 w 242116"/>
                <a:gd name="connsiteY5" fmla="*/ 0 h 242116"/>
                <a:gd name="connsiteX6" fmla="*/ 0 w 242116"/>
                <a:gd name="connsiteY6" fmla="*/ 121058 h 242116"/>
                <a:gd name="connsiteX7" fmla="*/ 121058 w 242116"/>
                <a:gd name="connsiteY7" fmla="*/ 242116 h 242116"/>
                <a:gd name="connsiteX8" fmla="*/ 242116 w 242116"/>
                <a:gd name="connsiteY8" fmla="*/ 121058 h 242116"/>
                <a:gd name="connsiteX9" fmla="*/ 121173 w 242116"/>
                <a:gd name="connsiteY9" fmla="*/ 0 h 242116"/>
                <a:gd name="connsiteX10" fmla="*/ 121058 w 242116"/>
                <a:gd name="connsiteY10" fmla="*/ 0 h 24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116" h="242116">
                  <a:moveTo>
                    <a:pt x="121058" y="6375"/>
                  </a:moveTo>
                  <a:cubicBezTo>
                    <a:pt x="184396" y="6375"/>
                    <a:pt x="235741" y="57720"/>
                    <a:pt x="235741" y="121058"/>
                  </a:cubicBezTo>
                  <a:cubicBezTo>
                    <a:pt x="235741" y="184396"/>
                    <a:pt x="184396" y="235741"/>
                    <a:pt x="121058" y="235741"/>
                  </a:cubicBezTo>
                  <a:cubicBezTo>
                    <a:pt x="57720" y="235741"/>
                    <a:pt x="6375" y="184396"/>
                    <a:pt x="6375" y="121058"/>
                  </a:cubicBezTo>
                  <a:cubicBezTo>
                    <a:pt x="6447" y="57750"/>
                    <a:pt x="57750" y="6447"/>
                    <a:pt x="121058" y="6375"/>
                  </a:cubicBezTo>
                  <a:moveTo>
                    <a:pt x="121058" y="0"/>
                  </a:moveTo>
                  <a:cubicBezTo>
                    <a:pt x="54200" y="0"/>
                    <a:pt x="0" y="54200"/>
                    <a:pt x="0" y="121058"/>
                  </a:cubicBezTo>
                  <a:cubicBezTo>
                    <a:pt x="0" y="187917"/>
                    <a:pt x="54200" y="242116"/>
                    <a:pt x="121058" y="242116"/>
                  </a:cubicBezTo>
                  <a:cubicBezTo>
                    <a:pt x="187917" y="242116"/>
                    <a:pt x="242116" y="187917"/>
                    <a:pt x="242116" y="121058"/>
                  </a:cubicBezTo>
                  <a:cubicBezTo>
                    <a:pt x="242148" y="54231"/>
                    <a:pt x="188000" y="32"/>
                    <a:pt x="121173" y="0"/>
                  </a:cubicBezTo>
                  <a:cubicBezTo>
                    <a:pt x="121135" y="0"/>
                    <a:pt x="121096" y="0"/>
                    <a:pt x="12105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178CA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593B704D-2F71-FC33-C34A-776AB14CE307}"/>
                </a:ext>
              </a:extLst>
            </p:cNvPr>
            <p:cNvSpPr/>
            <p:nvPr/>
          </p:nvSpPr>
          <p:spPr>
            <a:xfrm>
              <a:off x="9182757" y="2302997"/>
              <a:ext cx="61201" cy="106709"/>
            </a:xfrm>
            <a:custGeom>
              <a:avLst/>
              <a:gdLst>
                <a:gd name="connsiteX0" fmla="*/ 7 w 61201"/>
                <a:gd name="connsiteY0" fmla="*/ 106687 h 106709"/>
                <a:gd name="connsiteX1" fmla="*/ 7 w 61201"/>
                <a:gd name="connsiteY1" fmla="*/ 102648 h 106709"/>
                <a:gd name="connsiteX2" fmla="*/ 1636 w 61201"/>
                <a:gd name="connsiteY2" fmla="*/ 90536 h 106709"/>
                <a:gd name="connsiteX3" fmla="*/ 6720 w 61201"/>
                <a:gd name="connsiteY3" fmla="*/ 81027 h 106709"/>
                <a:gd name="connsiteX4" fmla="*/ 15731 w 61201"/>
                <a:gd name="connsiteY4" fmla="*/ 72051 h 106709"/>
                <a:gd name="connsiteX5" fmla="*/ 29135 w 61201"/>
                <a:gd name="connsiteY5" fmla="*/ 61851 h 106709"/>
                <a:gd name="connsiteX6" fmla="*/ 38627 w 61201"/>
                <a:gd name="connsiteY6" fmla="*/ 54278 h 106709"/>
                <a:gd name="connsiteX7" fmla="*/ 45668 w 61201"/>
                <a:gd name="connsiteY7" fmla="*/ 46628 h 106709"/>
                <a:gd name="connsiteX8" fmla="*/ 50007 w 61201"/>
                <a:gd name="connsiteY8" fmla="*/ 38143 h 106709"/>
                <a:gd name="connsiteX9" fmla="*/ 51482 w 61201"/>
                <a:gd name="connsiteY9" fmla="*/ 28160 h 106709"/>
                <a:gd name="connsiteX10" fmla="*/ 49873 w 61201"/>
                <a:gd name="connsiteY10" fmla="*/ 18750 h 106709"/>
                <a:gd name="connsiteX11" fmla="*/ 38254 w 61201"/>
                <a:gd name="connsiteY11" fmla="*/ 7530 h 106709"/>
                <a:gd name="connsiteX12" fmla="*/ 29297 w 61201"/>
                <a:gd name="connsiteY12" fmla="*/ 6128 h 106709"/>
                <a:gd name="connsiteX13" fmla="*/ 15005 w 61201"/>
                <a:gd name="connsiteY13" fmla="*/ 9634 h 106709"/>
                <a:gd name="connsiteX14" fmla="*/ 4193 w 61201"/>
                <a:gd name="connsiteY14" fmla="*/ 17137 h 106709"/>
                <a:gd name="connsiteX15" fmla="*/ 4193 w 61201"/>
                <a:gd name="connsiteY15" fmla="*/ 9484 h 106709"/>
                <a:gd name="connsiteX16" fmla="*/ 15891 w 61201"/>
                <a:gd name="connsiteY16" fmla="*/ 2615 h 106709"/>
                <a:gd name="connsiteX17" fmla="*/ 30642 w 61201"/>
                <a:gd name="connsiteY17" fmla="*/ 4 h 106709"/>
                <a:gd name="connsiteX18" fmla="*/ 33087 w 61201"/>
                <a:gd name="connsiteY18" fmla="*/ 148 h 106709"/>
                <a:gd name="connsiteX19" fmla="*/ 35487 w 61201"/>
                <a:gd name="connsiteY19" fmla="*/ 588 h 106709"/>
                <a:gd name="connsiteX20" fmla="*/ 45206 w 61201"/>
                <a:gd name="connsiteY20" fmla="*/ 3291 h 106709"/>
                <a:gd name="connsiteX21" fmla="*/ 52604 w 61201"/>
                <a:gd name="connsiteY21" fmla="*/ 8757 h 106709"/>
                <a:gd name="connsiteX22" fmla="*/ 57347 w 61201"/>
                <a:gd name="connsiteY22" fmla="*/ 16726 h 106709"/>
                <a:gd name="connsiteX23" fmla="*/ 59037 w 61201"/>
                <a:gd name="connsiteY23" fmla="*/ 27063 h 106709"/>
                <a:gd name="connsiteX24" fmla="*/ 57300 w 61201"/>
                <a:gd name="connsiteY24" fmla="*/ 39042 h 106709"/>
                <a:gd name="connsiteX25" fmla="*/ 52337 w 61201"/>
                <a:gd name="connsiteY25" fmla="*/ 48786 h 106709"/>
                <a:gd name="connsiteX26" fmla="*/ 44514 w 61201"/>
                <a:gd name="connsiteY26" fmla="*/ 57265 h 106709"/>
                <a:gd name="connsiteX27" fmla="*/ 34174 w 61201"/>
                <a:gd name="connsiteY27" fmla="*/ 65380 h 106709"/>
                <a:gd name="connsiteX28" fmla="*/ 23126 w 61201"/>
                <a:gd name="connsiteY28" fmla="*/ 73581 h 106709"/>
                <a:gd name="connsiteX29" fmla="*/ 15374 w 61201"/>
                <a:gd name="connsiteY29" fmla="*/ 80460 h 106709"/>
                <a:gd name="connsiteX30" fmla="*/ 10593 w 61201"/>
                <a:gd name="connsiteY30" fmla="*/ 87154 h 106709"/>
                <a:gd name="connsiteX31" fmla="*/ 8257 w 61201"/>
                <a:gd name="connsiteY31" fmla="*/ 94504 h 106709"/>
                <a:gd name="connsiteX32" fmla="*/ 7983 w 61201"/>
                <a:gd name="connsiteY32" fmla="*/ 96786 h 106709"/>
                <a:gd name="connsiteX33" fmla="*/ 7865 w 61201"/>
                <a:gd name="connsiteY33" fmla="*/ 99222 h 106709"/>
                <a:gd name="connsiteX34" fmla="*/ 7865 w 61201"/>
                <a:gd name="connsiteY34" fmla="*/ 100334 h 106709"/>
                <a:gd name="connsiteX35" fmla="*/ 61201 w 61201"/>
                <a:gd name="connsiteY35" fmla="*/ 100334 h 106709"/>
                <a:gd name="connsiteX36" fmla="*/ 61201 w 61201"/>
                <a:gd name="connsiteY36" fmla="*/ 106709 h 106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1201" h="106709">
                  <a:moveTo>
                    <a:pt x="7" y="106687"/>
                  </a:moveTo>
                  <a:lnTo>
                    <a:pt x="7" y="102648"/>
                  </a:lnTo>
                  <a:cubicBezTo>
                    <a:pt x="-71" y="98551"/>
                    <a:pt x="478" y="94466"/>
                    <a:pt x="1636" y="90536"/>
                  </a:cubicBezTo>
                  <a:cubicBezTo>
                    <a:pt x="2752" y="87089"/>
                    <a:pt x="4473" y="83869"/>
                    <a:pt x="6720" y="81027"/>
                  </a:cubicBezTo>
                  <a:cubicBezTo>
                    <a:pt x="9381" y="77710"/>
                    <a:pt x="12403" y="74699"/>
                    <a:pt x="15731" y="72051"/>
                  </a:cubicBezTo>
                  <a:cubicBezTo>
                    <a:pt x="19416" y="69055"/>
                    <a:pt x="23926" y="65625"/>
                    <a:pt x="29135" y="61851"/>
                  </a:cubicBezTo>
                  <a:cubicBezTo>
                    <a:pt x="32673" y="59257"/>
                    <a:pt x="35867" y="56710"/>
                    <a:pt x="38627" y="54278"/>
                  </a:cubicBezTo>
                  <a:cubicBezTo>
                    <a:pt x="41252" y="51998"/>
                    <a:pt x="43614" y="49432"/>
                    <a:pt x="45668" y="46628"/>
                  </a:cubicBezTo>
                  <a:cubicBezTo>
                    <a:pt x="47540" y="44038"/>
                    <a:pt x="49003" y="41177"/>
                    <a:pt x="50007" y="38143"/>
                  </a:cubicBezTo>
                  <a:cubicBezTo>
                    <a:pt x="51022" y="34914"/>
                    <a:pt x="51520" y="31544"/>
                    <a:pt x="51482" y="28160"/>
                  </a:cubicBezTo>
                  <a:cubicBezTo>
                    <a:pt x="51535" y="24950"/>
                    <a:pt x="50989" y="21759"/>
                    <a:pt x="49873" y="18750"/>
                  </a:cubicBezTo>
                  <a:cubicBezTo>
                    <a:pt x="47915" y="13433"/>
                    <a:pt x="43636" y="9301"/>
                    <a:pt x="38254" y="7530"/>
                  </a:cubicBezTo>
                  <a:cubicBezTo>
                    <a:pt x="35367" y="6569"/>
                    <a:pt x="32340" y="6095"/>
                    <a:pt x="29297" y="6128"/>
                  </a:cubicBezTo>
                  <a:cubicBezTo>
                    <a:pt x="24321" y="6133"/>
                    <a:pt x="19419" y="7336"/>
                    <a:pt x="15005" y="9634"/>
                  </a:cubicBezTo>
                  <a:cubicBezTo>
                    <a:pt x="11097" y="11667"/>
                    <a:pt x="7464" y="14188"/>
                    <a:pt x="4193" y="17137"/>
                  </a:cubicBezTo>
                  <a:lnTo>
                    <a:pt x="4193" y="9484"/>
                  </a:lnTo>
                  <a:cubicBezTo>
                    <a:pt x="7737" y="6637"/>
                    <a:pt x="11678" y="4323"/>
                    <a:pt x="15891" y="2615"/>
                  </a:cubicBezTo>
                  <a:cubicBezTo>
                    <a:pt x="20597" y="816"/>
                    <a:pt x="25604" y="-71"/>
                    <a:pt x="30642" y="4"/>
                  </a:cubicBezTo>
                  <a:cubicBezTo>
                    <a:pt x="31459" y="2"/>
                    <a:pt x="32276" y="50"/>
                    <a:pt x="33087" y="148"/>
                  </a:cubicBezTo>
                  <a:cubicBezTo>
                    <a:pt x="33895" y="248"/>
                    <a:pt x="34697" y="395"/>
                    <a:pt x="35487" y="588"/>
                  </a:cubicBezTo>
                  <a:cubicBezTo>
                    <a:pt x="38859" y="921"/>
                    <a:pt x="42147" y="1836"/>
                    <a:pt x="45206" y="3291"/>
                  </a:cubicBezTo>
                  <a:cubicBezTo>
                    <a:pt x="47995" y="4630"/>
                    <a:pt x="50505" y="6485"/>
                    <a:pt x="52604" y="8757"/>
                  </a:cubicBezTo>
                  <a:cubicBezTo>
                    <a:pt x="54695" y="11075"/>
                    <a:pt x="56307" y="13783"/>
                    <a:pt x="57347" y="16726"/>
                  </a:cubicBezTo>
                  <a:cubicBezTo>
                    <a:pt x="58510" y="20047"/>
                    <a:pt x="59081" y="23545"/>
                    <a:pt x="59037" y="27063"/>
                  </a:cubicBezTo>
                  <a:cubicBezTo>
                    <a:pt x="59094" y="31123"/>
                    <a:pt x="58508" y="35166"/>
                    <a:pt x="57300" y="39042"/>
                  </a:cubicBezTo>
                  <a:cubicBezTo>
                    <a:pt x="56158" y="42527"/>
                    <a:pt x="54484" y="45814"/>
                    <a:pt x="52337" y="48786"/>
                  </a:cubicBezTo>
                  <a:cubicBezTo>
                    <a:pt x="50058" y="51899"/>
                    <a:pt x="47434" y="54743"/>
                    <a:pt x="44514" y="57265"/>
                  </a:cubicBezTo>
                  <a:cubicBezTo>
                    <a:pt x="41445" y="59942"/>
                    <a:pt x="37967" y="62683"/>
                    <a:pt x="34174" y="65380"/>
                  </a:cubicBezTo>
                  <a:cubicBezTo>
                    <a:pt x="29903" y="68456"/>
                    <a:pt x="26186" y="71220"/>
                    <a:pt x="23126" y="73581"/>
                  </a:cubicBezTo>
                  <a:cubicBezTo>
                    <a:pt x="20369" y="75671"/>
                    <a:pt x="17777" y="77971"/>
                    <a:pt x="15374" y="80460"/>
                  </a:cubicBezTo>
                  <a:cubicBezTo>
                    <a:pt x="13455" y="82440"/>
                    <a:pt x="11843" y="84696"/>
                    <a:pt x="10593" y="87154"/>
                  </a:cubicBezTo>
                  <a:cubicBezTo>
                    <a:pt x="9464" y="89479"/>
                    <a:pt x="8677" y="91954"/>
                    <a:pt x="8257" y="94504"/>
                  </a:cubicBezTo>
                  <a:cubicBezTo>
                    <a:pt x="8139" y="95301"/>
                    <a:pt x="8069" y="96006"/>
                    <a:pt x="7983" y="96786"/>
                  </a:cubicBezTo>
                  <a:cubicBezTo>
                    <a:pt x="7901" y="97596"/>
                    <a:pt x="7862" y="98409"/>
                    <a:pt x="7865" y="99222"/>
                  </a:cubicBezTo>
                  <a:lnTo>
                    <a:pt x="7865" y="100334"/>
                  </a:lnTo>
                  <a:lnTo>
                    <a:pt x="61201" y="100334"/>
                  </a:lnTo>
                  <a:lnTo>
                    <a:pt x="61201" y="1067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14" name="그래픽 92" descr="배지 3 윤곽선">
            <a:extLst>
              <a:ext uri="{FF2B5EF4-FFF2-40B4-BE49-F238E27FC236}">
                <a16:creationId xmlns:a16="http://schemas.microsoft.com/office/drawing/2014/main" id="{2EA2BB71-DB2C-1A57-A0C9-A5B12572C0BF}"/>
              </a:ext>
            </a:extLst>
          </p:cNvPr>
          <p:cNvGrpSpPr/>
          <p:nvPr/>
        </p:nvGrpSpPr>
        <p:grpSpPr>
          <a:xfrm>
            <a:off x="9093208" y="3067880"/>
            <a:ext cx="242116" cy="242116"/>
            <a:chOff x="9093208" y="2915474"/>
            <a:chExt cx="242116" cy="242116"/>
          </a:xfrm>
          <a:solidFill>
            <a:srgbClr val="000000"/>
          </a:solidFill>
        </p:grpSpPr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A38586A8-7C59-8885-711D-D63B6CFEB819}"/>
                </a:ext>
              </a:extLst>
            </p:cNvPr>
            <p:cNvSpPr/>
            <p:nvPr/>
          </p:nvSpPr>
          <p:spPr>
            <a:xfrm>
              <a:off x="9093208" y="2915474"/>
              <a:ext cx="242116" cy="242116"/>
            </a:xfrm>
            <a:custGeom>
              <a:avLst/>
              <a:gdLst>
                <a:gd name="connsiteX0" fmla="*/ 121058 w 242116"/>
                <a:gd name="connsiteY0" fmla="*/ 6375 h 242116"/>
                <a:gd name="connsiteX1" fmla="*/ 235741 w 242116"/>
                <a:gd name="connsiteY1" fmla="*/ 121058 h 242116"/>
                <a:gd name="connsiteX2" fmla="*/ 121058 w 242116"/>
                <a:gd name="connsiteY2" fmla="*/ 235741 h 242116"/>
                <a:gd name="connsiteX3" fmla="*/ 6375 w 242116"/>
                <a:gd name="connsiteY3" fmla="*/ 121058 h 242116"/>
                <a:gd name="connsiteX4" fmla="*/ 121058 w 242116"/>
                <a:gd name="connsiteY4" fmla="*/ 6375 h 242116"/>
                <a:gd name="connsiteX5" fmla="*/ 121058 w 242116"/>
                <a:gd name="connsiteY5" fmla="*/ 0 h 242116"/>
                <a:gd name="connsiteX6" fmla="*/ 0 w 242116"/>
                <a:gd name="connsiteY6" fmla="*/ 121058 h 242116"/>
                <a:gd name="connsiteX7" fmla="*/ 121058 w 242116"/>
                <a:gd name="connsiteY7" fmla="*/ 242116 h 242116"/>
                <a:gd name="connsiteX8" fmla="*/ 242116 w 242116"/>
                <a:gd name="connsiteY8" fmla="*/ 121058 h 242116"/>
                <a:gd name="connsiteX9" fmla="*/ 121173 w 242116"/>
                <a:gd name="connsiteY9" fmla="*/ 0 h 242116"/>
                <a:gd name="connsiteX10" fmla="*/ 121058 w 242116"/>
                <a:gd name="connsiteY10" fmla="*/ 0 h 24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116" h="242116">
                  <a:moveTo>
                    <a:pt x="121058" y="6375"/>
                  </a:moveTo>
                  <a:cubicBezTo>
                    <a:pt x="184396" y="6375"/>
                    <a:pt x="235741" y="57720"/>
                    <a:pt x="235741" y="121058"/>
                  </a:cubicBezTo>
                  <a:cubicBezTo>
                    <a:pt x="235741" y="184396"/>
                    <a:pt x="184396" y="235741"/>
                    <a:pt x="121058" y="235741"/>
                  </a:cubicBezTo>
                  <a:cubicBezTo>
                    <a:pt x="57720" y="235741"/>
                    <a:pt x="6375" y="184396"/>
                    <a:pt x="6375" y="121058"/>
                  </a:cubicBezTo>
                  <a:cubicBezTo>
                    <a:pt x="6447" y="57750"/>
                    <a:pt x="57750" y="6447"/>
                    <a:pt x="121058" y="6375"/>
                  </a:cubicBezTo>
                  <a:moveTo>
                    <a:pt x="121058" y="0"/>
                  </a:moveTo>
                  <a:cubicBezTo>
                    <a:pt x="54200" y="0"/>
                    <a:pt x="0" y="54200"/>
                    <a:pt x="0" y="121058"/>
                  </a:cubicBezTo>
                  <a:cubicBezTo>
                    <a:pt x="0" y="187917"/>
                    <a:pt x="54200" y="242116"/>
                    <a:pt x="121058" y="242116"/>
                  </a:cubicBezTo>
                  <a:cubicBezTo>
                    <a:pt x="187917" y="242116"/>
                    <a:pt x="242116" y="187917"/>
                    <a:pt x="242116" y="121058"/>
                  </a:cubicBezTo>
                  <a:cubicBezTo>
                    <a:pt x="242148" y="54231"/>
                    <a:pt x="188000" y="32"/>
                    <a:pt x="121173" y="0"/>
                  </a:cubicBezTo>
                  <a:cubicBezTo>
                    <a:pt x="121135" y="0"/>
                    <a:pt x="121096" y="0"/>
                    <a:pt x="12105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178CA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7EC9C4D7-DC32-79EC-5CA9-0EEC540ACFE6}"/>
                </a:ext>
              </a:extLst>
            </p:cNvPr>
            <p:cNvSpPr/>
            <p:nvPr/>
          </p:nvSpPr>
          <p:spPr>
            <a:xfrm>
              <a:off x="9184333" y="2982979"/>
              <a:ext cx="57616" cy="108571"/>
            </a:xfrm>
            <a:custGeom>
              <a:avLst/>
              <a:gdLst>
                <a:gd name="connsiteX0" fmla="*/ 22494 w 57616"/>
                <a:gd name="connsiteY0" fmla="*/ 108560 h 108571"/>
                <a:gd name="connsiteX1" fmla="*/ 0 w 57616"/>
                <a:gd name="connsiteY1" fmla="*/ 103272 h 108571"/>
                <a:gd name="connsiteX2" fmla="*/ 0 w 57616"/>
                <a:gd name="connsiteY2" fmla="*/ 95469 h 108571"/>
                <a:gd name="connsiteX3" fmla="*/ 22791 w 57616"/>
                <a:gd name="connsiteY3" fmla="*/ 102497 h 108571"/>
                <a:gd name="connsiteX4" fmla="*/ 32866 w 57616"/>
                <a:gd name="connsiteY4" fmla="*/ 101191 h 108571"/>
                <a:gd name="connsiteX5" fmla="*/ 41578 w 57616"/>
                <a:gd name="connsiteY5" fmla="*/ 97009 h 108571"/>
                <a:gd name="connsiteX6" fmla="*/ 47688 w 57616"/>
                <a:gd name="connsiteY6" fmla="*/ 89677 h 108571"/>
                <a:gd name="connsiteX7" fmla="*/ 49980 w 57616"/>
                <a:gd name="connsiteY7" fmla="*/ 79044 h 108571"/>
                <a:gd name="connsiteX8" fmla="*/ 41635 w 57616"/>
                <a:gd name="connsiteY8" fmla="*/ 61270 h 108571"/>
                <a:gd name="connsiteX9" fmla="*/ 17786 w 57616"/>
                <a:gd name="connsiteY9" fmla="*/ 55383 h 108571"/>
                <a:gd name="connsiteX10" fmla="*/ 10385 w 57616"/>
                <a:gd name="connsiteY10" fmla="*/ 55383 h 108571"/>
                <a:gd name="connsiteX11" fmla="*/ 10385 w 57616"/>
                <a:gd name="connsiteY11" fmla="*/ 49327 h 108571"/>
                <a:gd name="connsiteX12" fmla="*/ 17117 w 57616"/>
                <a:gd name="connsiteY12" fmla="*/ 49327 h 108571"/>
                <a:gd name="connsiteX13" fmla="*/ 38722 w 57616"/>
                <a:gd name="connsiteY13" fmla="*/ 43589 h 108571"/>
                <a:gd name="connsiteX14" fmla="*/ 46174 w 57616"/>
                <a:gd name="connsiteY14" fmla="*/ 26695 h 108571"/>
                <a:gd name="connsiteX15" fmla="*/ 40637 w 57616"/>
                <a:gd name="connsiteY15" fmla="*/ 11434 h 108571"/>
                <a:gd name="connsiteX16" fmla="*/ 24286 w 57616"/>
                <a:gd name="connsiteY16" fmla="*/ 6127 h 108571"/>
                <a:gd name="connsiteX17" fmla="*/ 4185 w 57616"/>
                <a:gd name="connsiteY17" fmla="*/ 12502 h 108571"/>
                <a:gd name="connsiteX18" fmla="*/ 4185 w 57616"/>
                <a:gd name="connsiteY18" fmla="*/ 5607 h 108571"/>
                <a:gd name="connsiteX19" fmla="*/ 26303 w 57616"/>
                <a:gd name="connsiteY19" fmla="*/ 0 h 108571"/>
                <a:gd name="connsiteX20" fmla="*/ 36889 w 57616"/>
                <a:gd name="connsiteY20" fmla="*/ 1521 h 108571"/>
                <a:gd name="connsiteX21" fmla="*/ 45661 w 57616"/>
                <a:gd name="connsiteY21" fmla="*/ 6066 h 108571"/>
                <a:gd name="connsiteX22" fmla="*/ 51638 w 57616"/>
                <a:gd name="connsiteY22" fmla="*/ 13614 h 108571"/>
                <a:gd name="connsiteX23" fmla="*/ 53869 w 57616"/>
                <a:gd name="connsiteY23" fmla="*/ 24209 h 108571"/>
                <a:gd name="connsiteX24" fmla="*/ 33469 w 57616"/>
                <a:gd name="connsiteY24" fmla="*/ 50554 h 108571"/>
                <a:gd name="connsiteX25" fmla="*/ 32656 w 57616"/>
                <a:gd name="connsiteY25" fmla="*/ 50780 h 108571"/>
                <a:gd name="connsiteX26" fmla="*/ 32656 w 57616"/>
                <a:gd name="connsiteY26" fmla="*/ 52919 h 108571"/>
                <a:gd name="connsiteX27" fmla="*/ 33647 w 57616"/>
                <a:gd name="connsiteY27" fmla="*/ 53034 h 108571"/>
                <a:gd name="connsiteX28" fmla="*/ 43114 w 57616"/>
                <a:gd name="connsiteY28" fmla="*/ 55530 h 108571"/>
                <a:gd name="connsiteX29" fmla="*/ 50694 w 57616"/>
                <a:gd name="connsiteY29" fmla="*/ 60601 h 108571"/>
                <a:gd name="connsiteX30" fmla="*/ 55756 w 57616"/>
                <a:gd name="connsiteY30" fmla="*/ 68165 h 108571"/>
                <a:gd name="connsiteX31" fmla="*/ 57611 w 57616"/>
                <a:gd name="connsiteY31" fmla="*/ 77998 h 108571"/>
                <a:gd name="connsiteX32" fmla="*/ 54882 w 57616"/>
                <a:gd name="connsiteY32" fmla="*/ 91038 h 108571"/>
                <a:gd name="connsiteX33" fmla="*/ 47411 w 57616"/>
                <a:gd name="connsiteY33" fmla="*/ 100601 h 108571"/>
                <a:gd name="connsiteX34" fmla="*/ 36242 w 57616"/>
                <a:gd name="connsiteY34" fmla="*/ 106533 h 108571"/>
                <a:gd name="connsiteX35" fmla="*/ 22494 w 57616"/>
                <a:gd name="connsiteY35" fmla="*/ 108560 h 10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7616" h="108571">
                  <a:moveTo>
                    <a:pt x="22494" y="108560"/>
                  </a:moveTo>
                  <a:cubicBezTo>
                    <a:pt x="14669" y="108739"/>
                    <a:pt x="6926" y="106918"/>
                    <a:pt x="0" y="103272"/>
                  </a:cubicBezTo>
                  <a:lnTo>
                    <a:pt x="0" y="95469"/>
                  </a:lnTo>
                  <a:cubicBezTo>
                    <a:pt x="6762" y="99957"/>
                    <a:pt x="14676" y="102398"/>
                    <a:pt x="22791" y="102497"/>
                  </a:cubicBezTo>
                  <a:cubicBezTo>
                    <a:pt x="26192" y="102507"/>
                    <a:pt x="29580" y="102067"/>
                    <a:pt x="32866" y="101191"/>
                  </a:cubicBezTo>
                  <a:cubicBezTo>
                    <a:pt x="36011" y="100366"/>
                    <a:pt x="38968" y="98947"/>
                    <a:pt x="41578" y="97009"/>
                  </a:cubicBezTo>
                  <a:cubicBezTo>
                    <a:pt x="44147" y="95063"/>
                    <a:pt x="46237" y="92555"/>
                    <a:pt x="47688" y="89677"/>
                  </a:cubicBezTo>
                  <a:cubicBezTo>
                    <a:pt x="49287" y="86366"/>
                    <a:pt x="50073" y="82720"/>
                    <a:pt x="49980" y="79044"/>
                  </a:cubicBezTo>
                  <a:cubicBezTo>
                    <a:pt x="50384" y="72089"/>
                    <a:pt x="47244" y="65402"/>
                    <a:pt x="41635" y="61270"/>
                  </a:cubicBezTo>
                  <a:cubicBezTo>
                    <a:pt x="36216" y="57362"/>
                    <a:pt x="28187" y="55383"/>
                    <a:pt x="17786" y="55383"/>
                  </a:cubicBezTo>
                  <a:lnTo>
                    <a:pt x="10385" y="55383"/>
                  </a:lnTo>
                  <a:lnTo>
                    <a:pt x="10385" y="49327"/>
                  </a:lnTo>
                  <a:lnTo>
                    <a:pt x="17117" y="49327"/>
                  </a:lnTo>
                  <a:cubicBezTo>
                    <a:pt x="26590" y="49327"/>
                    <a:pt x="33858" y="47414"/>
                    <a:pt x="38722" y="43589"/>
                  </a:cubicBezTo>
                  <a:cubicBezTo>
                    <a:pt x="43776" y="39482"/>
                    <a:pt x="46549" y="33197"/>
                    <a:pt x="46174" y="26695"/>
                  </a:cubicBezTo>
                  <a:cubicBezTo>
                    <a:pt x="46541" y="21058"/>
                    <a:pt x="44533" y="15525"/>
                    <a:pt x="40637" y="11434"/>
                  </a:cubicBezTo>
                  <a:cubicBezTo>
                    <a:pt x="36083" y="7608"/>
                    <a:pt x="30219" y="5704"/>
                    <a:pt x="24286" y="6127"/>
                  </a:cubicBezTo>
                  <a:cubicBezTo>
                    <a:pt x="17109" y="6259"/>
                    <a:pt x="10126" y="8474"/>
                    <a:pt x="4185" y="12502"/>
                  </a:cubicBezTo>
                  <a:lnTo>
                    <a:pt x="4185" y="5607"/>
                  </a:lnTo>
                  <a:cubicBezTo>
                    <a:pt x="10989" y="1959"/>
                    <a:pt x="18583" y="34"/>
                    <a:pt x="26303" y="0"/>
                  </a:cubicBezTo>
                  <a:cubicBezTo>
                    <a:pt x="29887" y="-9"/>
                    <a:pt x="33453" y="503"/>
                    <a:pt x="36889" y="1521"/>
                  </a:cubicBezTo>
                  <a:cubicBezTo>
                    <a:pt x="40081" y="2450"/>
                    <a:pt x="43061" y="3994"/>
                    <a:pt x="45661" y="6066"/>
                  </a:cubicBezTo>
                  <a:cubicBezTo>
                    <a:pt x="48176" y="8120"/>
                    <a:pt x="50215" y="10695"/>
                    <a:pt x="51638" y="13614"/>
                  </a:cubicBezTo>
                  <a:cubicBezTo>
                    <a:pt x="53189" y="16926"/>
                    <a:pt x="53952" y="20553"/>
                    <a:pt x="53869" y="24209"/>
                  </a:cubicBezTo>
                  <a:cubicBezTo>
                    <a:pt x="53869" y="38068"/>
                    <a:pt x="47194" y="46687"/>
                    <a:pt x="33469" y="50554"/>
                  </a:cubicBezTo>
                  <a:lnTo>
                    <a:pt x="32656" y="50780"/>
                  </a:lnTo>
                  <a:lnTo>
                    <a:pt x="32656" y="52919"/>
                  </a:lnTo>
                  <a:lnTo>
                    <a:pt x="33647" y="53034"/>
                  </a:lnTo>
                  <a:cubicBezTo>
                    <a:pt x="36909" y="53394"/>
                    <a:pt x="40099" y="54235"/>
                    <a:pt x="43114" y="55530"/>
                  </a:cubicBezTo>
                  <a:cubicBezTo>
                    <a:pt x="45934" y="56734"/>
                    <a:pt x="48505" y="58453"/>
                    <a:pt x="50694" y="60601"/>
                  </a:cubicBezTo>
                  <a:cubicBezTo>
                    <a:pt x="52862" y="62765"/>
                    <a:pt x="54582" y="65336"/>
                    <a:pt x="55756" y="68165"/>
                  </a:cubicBezTo>
                  <a:cubicBezTo>
                    <a:pt x="57028" y="71285"/>
                    <a:pt x="57658" y="74629"/>
                    <a:pt x="57611" y="77998"/>
                  </a:cubicBezTo>
                  <a:cubicBezTo>
                    <a:pt x="57695" y="82495"/>
                    <a:pt x="56762" y="86953"/>
                    <a:pt x="54882" y="91038"/>
                  </a:cubicBezTo>
                  <a:cubicBezTo>
                    <a:pt x="53127" y="94737"/>
                    <a:pt x="50576" y="98003"/>
                    <a:pt x="47411" y="100601"/>
                  </a:cubicBezTo>
                  <a:cubicBezTo>
                    <a:pt x="44099" y="103270"/>
                    <a:pt x="40308" y="105283"/>
                    <a:pt x="36242" y="106533"/>
                  </a:cubicBezTo>
                  <a:cubicBezTo>
                    <a:pt x="31790" y="107909"/>
                    <a:pt x="27154" y="108593"/>
                    <a:pt x="22494" y="1085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1" name="순서도: 연결자 80">
            <a:extLst>
              <a:ext uri="{FF2B5EF4-FFF2-40B4-BE49-F238E27FC236}">
                <a16:creationId xmlns:a16="http://schemas.microsoft.com/office/drawing/2014/main" id="{00BDB785-6BA0-F85B-C759-016B97BEF4A7}"/>
              </a:ext>
            </a:extLst>
          </p:cNvPr>
          <p:cNvSpPr/>
          <p:nvPr/>
        </p:nvSpPr>
        <p:spPr>
          <a:xfrm>
            <a:off x="9263531" y="1693324"/>
            <a:ext cx="80987" cy="80987"/>
          </a:xfrm>
          <a:prstGeom prst="flowChartConnector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순서도: 연결자 82">
            <a:extLst>
              <a:ext uri="{FF2B5EF4-FFF2-40B4-BE49-F238E27FC236}">
                <a16:creationId xmlns:a16="http://schemas.microsoft.com/office/drawing/2014/main" id="{96C3B541-958E-D500-947A-CB0E68797A4E}"/>
              </a:ext>
            </a:extLst>
          </p:cNvPr>
          <p:cNvSpPr/>
          <p:nvPr/>
        </p:nvSpPr>
        <p:spPr>
          <a:xfrm>
            <a:off x="9263531" y="2370532"/>
            <a:ext cx="80987" cy="80987"/>
          </a:xfrm>
          <a:prstGeom prst="flowChartConnector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순서도: 연결자 83">
            <a:extLst>
              <a:ext uri="{FF2B5EF4-FFF2-40B4-BE49-F238E27FC236}">
                <a16:creationId xmlns:a16="http://schemas.microsoft.com/office/drawing/2014/main" id="{F2A737AC-464A-ED64-89AA-3F26B1637A19}"/>
              </a:ext>
            </a:extLst>
          </p:cNvPr>
          <p:cNvSpPr/>
          <p:nvPr/>
        </p:nvSpPr>
        <p:spPr>
          <a:xfrm>
            <a:off x="9263531" y="3048882"/>
            <a:ext cx="80987" cy="80987"/>
          </a:xfrm>
          <a:prstGeom prst="flowChartConnector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636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69505E-9323-DD52-ABEC-761D4464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D9EED796-3E59-5449-1C95-65037DDFD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800" b="1">
                <a:ea typeface="맑은 고딕"/>
              </a:rPr>
              <a:t>3. 결론</a:t>
            </a:r>
            <a:endParaRPr lang="en-US" altLang="ko-KR" sz="2800" b="1">
              <a:ea typeface="맑은 고딕"/>
            </a:endParaRPr>
          </a:p>
        </p:txBody>
      </p:sp>
      <p:sp>
        <p:nvSpPr>
          <p:cNvPr id="51" name="내용 개체 틀 50">
            <a:extLst>
              <a:ext uri="{FF2B5EF4-FFF2-40B4-BE49-F238E27FC236}">
                <a16:creationId xmlns:a16="http://schemas.microsoft.com/office/drawing/2014/main" id="{F511C385-5D8E-F59F-C679-456B618A2D4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/>
              </a:rPr>
              <a:t>기대효과</a:t>
            </a:r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93EA750-6F57-6502-F654-586CBE61F095}"/>
              </a:ext>
            </a:extLst>
          </p:cNvPr>
          <p:cNvGrpSpPr/>
          <p:nvPr/>
        </p:nvGrpSpPr>
        <p:grpSpPr>
          <a:xfrm>
            <a:off x="2094455" y="654592"/>
            <a:ext cx="9691636" cy="5399699"/>
            <a:chOff x="2094455" y="654592"/>
            <a:chExt cx="9691636" cy="539969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16678E-F68C-3FDE-69E8-7FAA4FB2F819}"/>
                </a:ext>
              </a:extLst>
            </p:cNvPr>
            <p:cNvSpPr/>
            <p:nvPr/>
          </p:nvSpPr>
          <p:spPr>
            <a:xfrm>
              <a:off x="2105247" y="879094"/>
              <a:ext cx="9661451" cy="51751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78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47C13F3-9C08-BFAE-1DD6-74DE5EB6C63E}"/>
                </a:ext>
              </a:extLst>
            </p:cNvPr>
            <p:cNvSpPr/>
            <p:nvPr/>
          </p:nvSpPr>
          <p:spPr>
            <a:xfrm>
              <a:off x="2094455" y="654592"/>
              <a:ext cx="9691636" cy="704308"/>
            </a:xfrm>
            <a:prstGeom prst="rect">
              <a:avLst/>
            </a:prstGeom>
            <a:solidFill>
              <a:srgbClr val="178CA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>
                  <a:solidFill>
                    <a:schemeClr val="bg1"/>
                  </a:solidFill>
                </a:rPr>
                <a:t>기대 효과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3C4ABB8-BA13-31D2-F2E8-28155A030B02}"/>
              </a:ext>
            </a:extLst>
          </p:cNvPr>
          <p:cNvSpPr txBox="1"/>
          <p:nvPr/>
        </p:nvSpPr>
        <p:spPr>
          <a:xfrm>
            <a:off x="2859784" y="4976896"/>
            <a:ext cx="225341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>
                <a:latin typeface="Malgun Gothic"/>
                <a:ea typeface="맑은 고딕"/>
              </a:rPr>
              <a:t>단순작업 </a:t>
            </a:r>
            <a:r>
              <a:rPr lang="ko-KR" altLang="en-US" sz="1600" b="1">
                <a:latin typeface="Malgun Gothic"/>
                <a:ea typeface="맑은 고딕"/>
              </a:rPr>
              <a:t>업무 자동화</a:t>
            </a:r>
            <a:endParaRPr lang="ko-KR" altLang="en-US" b="1">
              <a:latin typeface="Malgun Gothic"/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E26A6-7D05-6F32-B04A-CB9FCAF77375}"/>
              </a:ext>
            </a:extLst>
          </p:cNvPr>
          <p:cNvSpPr txBox="1"/>
          <p:nvPr/>
        </p:nvSpPr>
        <p:spPr>
          <a:xfrm>
            <a:off x="5934468" y="4976896"/>
            <a:ext cx="228866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>
                <a:latin typeface="Malgun Gothic"/>
                <a:ea typeface="Malgun Gothic"/>
              </a:rPr>
              <a:t>주기적으로</a:t>
            </a:r>
            <a:r>
              <a:rPr lang="ko-KR" altLang="ko-KR" sz="1400">
                <a:latin typeface="Malgun Gothic"/>
                <a:ea typeface="Malgun Gothic"/>
              </a:rPr>
              <a:t> 정보를 찾</a:t>
            </a:r>
            <a:r>
              <a:rPr lang="ko-KR" altLang="en-US" sz="1400">
                <a:latin typeface="Malgun Gothic"/>
                <a:ea typeface="Malgun Gothic"/>
              </a:rPr>
              <a:t>는</a:t>
            </a:r>
            <a:endParaRPr 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DCAC2-7720-3DED-FEF9-751C2CEC3E74}"/>
              </a:ext>
            </a:extLst>
          </p:cNvPr>
          <p:cNvSpPr txBox="1"/>
          <p:nvPr/>
        </p:nvSpPr>
        <p:spPr>
          <a:xfrm>
            <a:off x="8621735" y="4992284"/>
            <a:ext cx="27692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>
                <a:latin typeface="Malgun Gothic"/>
                <a:ea typeface="맑은 고딕"/>
              </a:rPr>
              <a:t>지원사업과 기업 간 적절한 매칭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D496E05-6815-4B54-4F3B-320FF5DB6F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21" y="2295563"/>
            <a:ext cx="1268179" cy="1268179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54D5E89-F21A-DE21-8B3E-E8F62FCF6880}"/>
              </a:ext>
            </a:extLst>
          </p:cNvPr>
          <p:cNvSpPr/>
          <p:nvPr/>
        </p:nvSpPr>
        <p:spPr>
          <a:xfrm>
            <a:off x="2691667" y="1824257"/>
            <a:ext cx="1159797" cy="2379148"/>
          </a:xfrm>
          <a:prstGeom prst="roundRect">
            <a:avLst/>
          </a:prstGeom>
          <a:solidFill>
            <a:srgbClr val="178CA4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184663-9B3A-7F3F-D1EC-CB22B1B43E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93" y="2008992"/>
            <a:ext cx="799100" cy="7991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F7BC8A7-5E79-CA6E-E48D-A512255CF7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93" y="3202256"/>
            <a:ext cx="755146" cy="755146"/>
          </a:xfrm>
          <a:prstGeom prst="rect">
            <a:avLst/>
          </a:prstGeom>
        </p:spPr>
      </p:pic>
      <p:sp>
        <p:nvSpPr>
          <p:cNvPr id="22" name="십자형 21">
            <a:extLst>
              <a:ext uri="{FF2B5EF4-FFF2-40B4-BE49-F238E27FC236}">
                <a16:creationId xmlns:a16="http://schemas.microsoft.com/office/drawing/2014/main" id="{E15B4B87-BB4E-2797-8FCE-41546B75B120}"/>
              </a:ext>
            </a:extLst>
          </p:cNvPr>
          <p:cNvSpPr/>
          <p:nvPr/>
        </p:nvSpPr>
        <p:spPr>
          <a:xfrm>
            <a:off x="3228365" y="2929653"/>
            <a:ext cx="130356" cy="130356"/>
          </a:xfrm>
          <a:prstGeom prst="plus">
            <a:avLst>
              <a:gd name="adj" fmla="val 37047"/>
            </a:avLst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72DF69F1-4F95-4DEF-F3EF-11836D29AD33}"/>
              </a:ext>
            </a:extLst>
          </p:cNvPr>
          <p:cNvSpPr/>
          <p:nvPr/>
        </p:nvSpPr>
        <p:spPr>
          <a:xfrm rot="5400000">
            <a:off x="3817390" y="2995844"/>
            <a:ext cx="541050" cy="128331"/>
          </a:xfrm>
          <a:prstGeom prst="triangle">
            <a:avLst>
              <a:gd name="adj" fmla="val 49267"/>
            </a:avLst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26">
            <a:extLst>
              <a:ext uri="{FF2B5EF4-FFF2-40B4-BE49-F238E27FC236}">
                <a16:creationId xmlns:a16="http://schemas.microsoft.com/office/drawing/2014/main" id="{3ABAEEFE-E153-8FCA-08C4-BE416A928C61}"/>
              </a:ext>
            </a:extLst>
          </p:cNvPr>
          <p:cNvGrpSpPr/>
          <p:nvPr/>
        </p:nvGrpSpPr>
        <p:grpSpPr>
          <a:xfrm>
            <a:off x="5968319" y="2043927"/>
            <a:ext cx="2140340" cy="2143467"/>
            <a:chOff x="2646363" y="2141538"/>
            <a:chExt cx="2174875" cy="2178050"/>
          </a:xfrm>
          <a:solidFill>
            <a:srgbClr val="1890A8">
              <a:alpha val="34118"/>
            </a:srgbClr>
          </a:solidFill>
          <a:effectLst/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0D4AA99D-4A24-6734-A5B9-8ECDFE7913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6363" y="2141538"/>
              <a:ext cx="2174875" cy="21780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5">
              <a:extLst>
                <a:ext uri="{FF2B5EF4-FFF2-40B4-BE49-F238E27FC236}">
                  <a16:creationId xmlns:a16="http://schemas.microsoft.com/office/drawing/2014/main" id="{E050486C-C4DD-E564-D337-F4C1135A4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1775" y="2268538"/>
              <a:ext cx="1922462" cy="1924050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149C2F2-C366-1ABC-EE05-970CD5557C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70" y="2467013"/>
            <a:ext cx="1189710" cy="118971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0E1886-7281-A372-5666-8F8AAF1F499D}"/>
              </a:ext>
            </a:extLst>
          </p:cNvPr>
          <p:cNvSpPr/>
          <p:nvPr/>
        </p:nvSpPr>
        <p:spPr>
          <a:xfrm>
            <a:off x="3067979" y="5519672"/>
            <a:ext cx="2124389" cy="58988"/>
          </a:xfrm>
          <a:prstGeom prst="rect">
            <a:avLst/>
          </a:prstGeom>
          <a:solidFill>
            <a:srgbClr val="B0D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993CC7-BEFA-E412-F45A-85C7B650B957}"/>
              </a:ext>
            </a:extLst>
          </p:cNvPr>
          <p:cNvSpPr txBox="1"/>
          <p:nvPr/>
        </p:nvSpPr>
        <p:spPr>
          <a:xfrm>
            <a:off x="2651480" y="5271209"/>
            <a:ext cx="26700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>
                <a:latin typeface="Malgun Gothic"/>
                <a:ea typeface="Malgun Gothic"/>
              </a:rPr>
              <a:t>고부가가치 인력 확보</a:t>
            </a:r>
            <a:endParaRPr lang="ko-KR" altLang="en-US" sz="2000" b="1">
              <a:latin typeface="Malgun Gothic"/>
              <a:ea typeface="맑은 고딕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979C08F-41E2-91F6-3E71-F78451F55D12}"/>
              </a:ext>
            </a:extLst>
          </p:cNvPr>
          <p:cNvSpPr/>
          <p:nvPr/>
        </p:nvSpPr>
        <p:spPr>
          <a:xfrm>
            <a:off x="6569192" y="5519672"/>
            <a:ext cx="1006357" cy="58988"/>
          </a:xfrm>
          <a:prstGeom prst="rect">
            <a:avLst/>
          </a:prstGeom>
          <a:solidFill>
            <a:srgbClr val="B0D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436B87-2B57-0F2E-DCE9-5319D3862293}"/>
              </a:ext>
            </a:extLst>
          </p:cNvPr>
          <p:cNvSpPr txBox="1"/>
          <p:nvPr/>
        </p:nvSpPr>
        <p:spPr>
          <a:xfrm>
            <a:off x="6315531" y="5270634"/>
            <a:ext cx="139307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>
                <a:latin typeface="Malgun Gothic"/>
                <a:ea typeface="Malgun Gothic"/>
              </a:rPr>
              <a:t>비용 절약</a:t>
            </a:r>
            <a:endParaRPr lang="ko-KR" sz="2800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C2D66D-A6C5-B8D9-443D-ACC56873CAB2}"/>
              </a:ext>
            </a:extLst>
          </p:cNvPr>
          <p:cNvSpPr/>
          <p:nvPr/>
        </p:nvSpPr>
        <p:spPr>
          <a:xfrm>
            <a:off x="9036678" y="5519672"/>
            <a:ext cx="2124389" cy="58988"/>
          </a:xfrm>
          <a:prstGeom prst="rect">
            <a:avLst/>
          </a:prstGeom>
          <a:solidFill>
            <a:srgbClr val="B0D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ABD630-4AAB-BCE9-0A4F-1A4826EC6846}"/>
              </a:ext>
            </a:extLst>
          </p:cNvPr>
          <p:cNvSpPr txBox="1"/>
          <p:nvPr/>
        </p:nvSpPr>
        <p:spPr>
          <a:xfrm>
            <a:off x="8696441" y="5264510"/>
            <a:ext cx="26700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>
                <a:latin typeface="Malgun Gothic"/>
                <a:ea typeface="맑은 고딕"/>
              </a:rPr>
              <a:t>자원의 효율적 소비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7C97A18-2EEA-ECBA-2D37-009BE27755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507" y="2124594"/>
            <a:ext cx="1952123" cy="19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18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109355-42ED-C2C5-4099-2B64D6C4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3060D0-7E19-3A49-DB76-845CF2F19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3CC2-41BE-49F5-8C9D-53D2C9B5A1FF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E6537-0379-207F-7AB9-FCD7DBF5D7EA}"/>
              </a:ext>
            </a:extLst>
          </p:cNvPr>
          <p:cNvSpPr txBox="1"/>
          <p:nvPr/>
        </p:nvSpPr>
        <p:spPr>
          <a:xfrm>
            <a:off x="4019353" y="2767280"/>
            <a:ext cx="41508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0" b="1" dirty="0">
                <a:solidFill>
                  <a:srgbClr val="072A40"/>
                </a:solidFill>
                <a:latin typeface="Jost"/>
              </a:rPr>
              <a:t>Q&amp;A</a:t>
            </a:r>
            <a:endParaRPr lang="en-US" altLang="ko-KR" sz="1100" b="1" i="0" u="none" strike="noStrike" dirty="0">
              <a:solidFill>
                <a:srgbClr val="072A40"/>
              </a:solidFill>
              <a:effectLst/>
              <a:latin typeface="Jost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949133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109355-42ED-C2C5-4099-2B64D6C4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3060D0-7E19-3A49-DB76-845CF2F19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3CC2-41BE-49F5-8C9D-53D2C9B5A1FF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E6537-0379-207F-7AB9-FCD7DBF5D7EA}"/>
              </a:ext>
            </a:extLst>
          </p:cNvPr>
          <p:cNvSpPr txBox="1"/>
          <p:nvPr/>
        </p:nvSpPr>
        <p:spPr>
          <a:xfrm>
            <a:off x="3332381" y="2767280"/>
            <a:ext cx="552483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600" b="1" i="0" u="none" strike="noStrike" dirty="0">
                <a:solidFill>
                  <a:srgbClr val="072A40"/>
                </a:solidFill>
                <a:effectLst/>
                <a:latin typeface="Jost"/>
              </a:rPr>
              <a:t>감사합니다</a:t>
            </a:r>
            <a:endParaRPr lang="en-US" altLang="ko-KR" sz="1000" b="1" i="0" u="none" strike="noStrike" dirty="0">
              <a:solidFill>
                <a:srgbClr val="072A40"/>
              </a:solidFill>
              <a:effectLst/>
              <a:latin typeface="Jost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198947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7D3EC8-DFAD-38CD-893B-1E8BD344810C}"/>
              </a:ext>
            </a:extLst>
          </p:cNvPr>
          <p:cNvSpPr txBox="1"/>
          <p:nvPr/>
        </p:nvSpPr>
        <p:spPr>
          <a:xfrm>
            <a:off x="1212127" y="5084600"/>
            <a:ext cx="1995888" cy="6104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latin typeface="Lato Light"/>
                <a:ea typeface="Lato Light"/>
                <a:cs typeface="Lato Light"/>
              </a:rPr>
              <a:t>팀장</a:t>
            </a:r>
            <a:endParaRPr lang="en-US" altLang="ko-KR" sz="1200" b="1">
              <a:latin typeface="Lato Light"/>
              <a:ea typeface="Lato Light"/>
              <a:cs typeface="Lato Ligh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err="1">
                <a:latin typeface="Lato Light"/>
                <a:ea typeface="Lato Light"/>
                <a:cs typeface="Lato Light"/>
              </a:rPr>
              <a:t>프론트엔트</a:t>
            </a:r>
            <a:endParaRPr lang="en-US" altLang="ko-KR" sz="1200" b="1">
              <a:latin typeface="Lato Light"/>
              <a:ea typeface="Lato Light"/>
              <a:cs typeface="Lato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A4C702-6BA0-6F5F-4D92-36693188C316}"/>
              </a:ext>
            </a:extLst>
          </p:cNvPr>
          <p:cNvSpPr txBox="1"/>
          <p:nvPr/>
        </p:nvSpPr>
        <p:spPr>
          <a:xfrm>
            <a:off x="1114278" y="4605519"/>
            <a:ext cx="219158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b="1" err="1">
                <a:latin typeface="Lato"/>
                <a:ea typeface="Lato" panose="020F0502020204030203" pitchFamily="34" charset="0"/>
                <a:cs typeface="Lato"/>
              </a:rPr>
              <a:t>최리사</a:t>
            </a:r>
            <a:endParaRPr lang="en-US" sz="16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9" name="Group 26">
            <a:extLst>
              <a:ext uri="{FF2B5EF4-FFF2-40B4-BE49-F238E27FC236}">
                <a16:creationId xmlns:a16="http://schemas.microsoft.com/office/drawing/2014/main" id="{26DACE82-2DE5-C878-36B6-20BD2F2219ED}"/>
              </a:ext>
            </a:extLst>
          </p:cNvPr>
          <p:cNvGrpSpPr/>
          <p:nvPr/>
        </p:nvGrpSpPr>
        <p:grpSpPr>
          <a:xfrm>
            <a:off x="1155172" y="2236868"/>
            <a:ext cx="2109798" cy="2112882"/>
            <a:chOff x="2646363" y="2141538"/>
            <a:chExt cx="2174875" cy="2178050"/>
          </a:xfrm>
          <a:solidFill>
            <a:srgbClr val="B0D9E1"/>
          </a:solidFill>
          <a:effectLst/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185A6F7-71E8-DBB8-662F-FF5D9298C8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6363" y="2141538"/>
              <a:ext cx="2174875" cy="21780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4A236C88-067F-3257-7A42-04DAE9F97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1775" y="2268538"/>
              <a:ext cx="1922462" cy="19240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Rectangle 3">
            <a:extLst>
              <a:ext uri="{FF2B5EF4-FFF2-40B4-BE49-F238E27FC236}">
                <a16:creationId xmlns:a16="http://schemas.microsoft.com/office/drawing/2014/main" id="{193599BE-2209-3374-AEA4-A9CD98226AF8}"/>
              </a:ext>
            </a:extLst>
          </p:cNvPr>
          <p:cNvSpPr/>
          <p:nvPr/>
        </p:nvSpPr>
        <p:spPr>
          <a:xfrm>
            <a:off x="3792321" y="691623"/>
            <a:ext cx="4604957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5400" b="1">
                <a:solidFill>
                  <a:schemeClr val="tx1">
                    <a:lumMod val="75000"/>
                    <a:lumOff val="25000"/>
                  </a:schemeClr>
                </a:solidFill>
              </a:rPr>
              <a:t>SolveX</a:t>
            </a:r>
            <a:endParaRPr lang="ko-KR" altLang="en-US" sz="50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15" name="Group 29">
            <a:extLst>
              <a:ext uri="{FF2B5EF4-FFF2-40B4-BE49-F238E27FC236}">
                <a16:creationId xmlns:a16="http://schemas.microsoft.com/office/drawing/2014/main" id="{E5C05CF0-658C-1B38-9796-85F3A5AB1591}"/>
              </a:ext>
            </a:extLst>
          </p:cNvPr>
          <p:cNvGrpSpPr/>
          <p:nvPr/>
        </p:nvGrpSpPr>
        <p:grpSpPr>
          <a:xfrm>
            <a:off x="3797391" y="2236868"/>
            <a:ext cx="2109798" cy="2112882"/>
            <a:chOff x="2646363" y="2141538"/>
            <a:chExt cx="2174875" cy="2178050"/>
          </a:xfrm>
          <a:solidFill>
            <a:srgbClr val="B0D9E1"/>
          </a:solidFill>
          <a:effectLst/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8D54E52C-8B4A-267E-46B7-FF7D8A531F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6363" y="2141538"/>
              <a:ext cx="2174875" cy="21780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013C55DF-638A-5DA3-26E3-0D48692A8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1775" y="2268538"/>
              <a:ext cx="1922462" cy="19240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25E76EE-4C9E-1A26-85BC-CC54C91B1017}"/>
              </a:ext>
            </a:extLst>
          </p:cNvPr>
          <p:cNvSpPr txBox="1"/>
          <p:nvPr/>
        </p:nvSpPr>
        <p:spPr>
          <a:xfrm>
            <a:off x="3854346" y="5078089"/>
            <a:ext cx="1995888" cy="6104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err="1">
                <a:latin typeface="Lato Light"/>
                <a:ea typeface="Lato Light"/>
                <a:cs typeface="Lato Light"/>
              </a:rPr>
              <a:t>DB구축</a:t>
            </a:r>
            <a:endParaRPr lang="en-US" altLang="ko-KR" sz="1200" b="1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err="1">
                <a:latin typeface="Lato Light"/>
                <a:ea typeface="Lato Light"/>
                <a:cs typeface="Lato Light"/>
              </a:rPr>
              <a:t>머신러닝</a:t>
            </a:r>
            <a:r>
              <a:rPr lang="en-US" altLang="ko-KR" sz="1200" b="1">
                <a:latin typeface="Lato Light"/>
                <a:ea typeface="Lato Light"/>
                <a:cs typeface="Lato Light"/>
              </a:rPr>
              <a:t> </a:t>
            </a:r>
            <a:r>
              <a:rPr lang="en-US" altLang="ko-KR" sz="1200" b="1" err="1">
                <a:latin typeface="Lato Light"/>
                <a:ea typeface="Lato Light"/>
                <a:cs typeface="Lato Light"/>
              </a:rPr>
              <a:t>기반</a:t>
            </a:r>
            <a:r>
              <a:rPr lang="en-US" altLang="ko-KR" sz="1200" b="1">
                <a:latin typeface="Lato Light"/>
                <a:ea typeface="Lato Light"/>
                <a:cs typeface="Lato Light"/>
              </a:rPr>
              <a:t> </a:t>
            </a:r>
            <a:r>
              <a:rPr lang="en-US" altLang="ko-KR" sz="1200" b="1" err="1">
                <a:latin typeface="Lato Light"/>
                <a:ea typeface="Lato Light"/>
                <a:cs typeface="Lato Light"/>
              </a:rPr>
              <a:t>추천시스템</a:t>
            </a:r>
            <a:endParaRPr lang="en-US" altLang="ko-KR" sz="1200" b="1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C88E0B-684D-4563-A6EA-412FA949D81B}"/>
              </a:ext>
            </a:extLst>
          </p:cNvPr>
          <p:cNvSpPr txBox="1"/>
          <p:nvPr/>
        </p:nvSpPr>
        <p:spPr>
          <a:xfrm>
            <a:off x="3756497" y="4599008"/>
            <a:ext cx="219158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b="1">
                <a:latin typeface="Lato"/>
                <a:ea typeface="Lato" panose="020F0502020204030203" pitchFamily="34" charset="0"/>
                <a:cs typeface="Lato"/>
              </a:rPr>
              <a:t>김영준</a:t>
            </a:r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8" name="Group 32">
            <a:extLst>
              <a:ext uri="{FF2B5EF4-FFF2-40B4-BE49-F238E27FC236}">
                <a16:creationId xmlns:a16="http://schemas.microsoft.com/office/drawing/2014/main" id="{2758166C-D705-D91D-ADAA-82F8AD16C955}"/>
              </a:ext>
            </a:extLst>
          </p:cNvPr>
          <p:cNvGrpSpPr/>
          <p:nvPr/>
        </p:nvGrpSpPr>
        <p:grpSpPr>
          <a:xfrm>
            <a:off x="6439610" y="2236868"/>
            <a:ext cx="2109798" cy="2112882"/>
            <a:chOff x="2646363" y="2141538"/>
            <a:chExt cx="2174875" cy="2178050"/>
          </a:xfrm>
          <a:solidFill>
            <a:srgbClr val="B0D9E1"/>
          </a:solidFill>
          <a:effectLst/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51491B3-96E8-DFCF-2777-903E82924F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6363" y="2141538"/>
              <a:ext cx="2174875" cy="21780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5">
              <a:extLst>
                <a:ext uri="{FF2B5EF4-FFF2-40B4-BE49-F238E27FC236}">
                  <a16:creationId xmlns:a16="http://schemas.microsoft.com/office/drawing/2014/main" id="{6E5BB630-47EE-89F3-3030-4A580AC0B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1775" y="2268538"/>
              <a:ext cx="1922462" cy="19240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40A242-F1CF-C83D-6E6F-754CDA9F9AC4}"/>
              </a:ext>
            </a:extLst>
          </p:cNvPr>
          <p:cNvSpPr txBox="1"/>
          <p:nvPr/>
        </p:nvSpPr>
        <p:spPr>
          <a:xfrm>
            <a:off x="6496565" y="5078089"/>
            <a:ext cx="1995888" cy="3334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latin typeface="Lato Light"/>
                <a:ea typeface="Lato Light"/>
                <a:cs typeface="Lato Light"/>
              </a:rPr>
              <a:t>웹 </a:t>
            </a:r>
            <a:r>
              <a:rPr lang="en-US" altLang="ko-KR" sz="1200" b="1" err="1">
                <a:latin typeface="Lato Light"/>
                <a:ea typeface="Lato Light"/>
                <a:cs typeface="Lato Light"/>
              </a:rPr>
              <a:t>구현</a:t>
            </a:r>
            <a:endParaRPr lang="en-US" altLang="ko-KR" sz="1200" b="1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B0840C-C6DA-40E6-F2E2-43DE007CEC6D}"/>
              </a:ext>
            </a:extLst>
          </p:cNvPr>
          <p:cNvSpPr txBox="1"/>
          <p:nvPr/>
        </p:nvSpPr>
        <p:spPr>
          <a:xfrm>
            <a:off x="6398716" y="4599008"/>
            <a:ext cx="219158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b="1">
                <a:latin typeface="Lato"/>
                <a:ea typeface="Lato" panose="020F0502020204030203" pitchFamily="34" charset="0"/>
                <a:cs typeface="Lato"/>
              </a:rPr>
              <a:t>김진아</a:t>
            </a:r>
            <a:endParaRPr lang="en-US" sz="16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2" name="Group 35">
            <a:extLst>
              <a:ext uri="{FF2B5EF4-FFF2-40B4-BE49-F238E27FC236}">
                <a16:creationId xmlns:a16="http://schemas.microsoft.com/office/drawing/2014/main" id="{CB40DB08-03C3-1045-3D02-B50A4A4B05EB}"/>
              </a:ext>
            </a:extLst>
          </p:cNvPr>
          <p:cNvGrpSpPr/>
          <p:nvPr/>
        </p:nvGrpSpPr>
        <p:grpSpPr>
          <a:xfrm>
            <a:off x="9081830" y="2236868"/>
            <a:ext cx="2109798" cy="2112882"/>
            <a:chOff x="2646363" y="2141538"/>
            <a:chExt cx="2174875" cy="2178050"/>
          </a:xfrm>
          <a:solidFill>
            <a:srgbClr val="B0D9E1"/>
          </a:solidFill>
          <a:effectLst/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BC42962-2712-5C06-A569-E5D35F9A0F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6363" y="2141538"/>
              <a:ext cx="2174875" cy="21780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5">
              <a:extLst>
                <a:ext uri="{FF2B5EF4-FFF2-40B4-BE49-F238E27FC236}">
                  <a16:creationId xmlns:a16="http://schemas.microsoft.com/office/drawing/2014/main" id="{7474FDA8-9F56-74A2-104B-9F62370C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1775" y="2268538"/>
              <a:ext cx="1922462" cy="19240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59B1640-F159-39B3-B35B-9C130A767231}"/>
              </a:ext>
            </a:extLst>
          </p:cNvPr>
          <p:cNvSpPr txBox="1"/>
          <p:nvPr/>
        </p:nvSpPr>
        <p:spPr>
          <a:xfrm>
            <a:off x="9138785" y="5063079"/>
            <a:ext cx="1995888" cy="6104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err="1">
                <a:latin typeface="Lato Light"/>
                <a:ea typeface="Lato Light"/>
                <a:cs typeface="Lato Light"/>
              </a:rPr>
              <a:t>검색기능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>
                <a:latin typeface="Lato Light"/>
                <a:ea typeface="Lato Light"/>
                <a:cs typeface="Lato Light"/>
              </a:rPr>
              <a:t>Ruled-based </a:t>
            </a:r>
            <a:r>
              <a:rPr lang="en-US" altLang="ko-KR" sz="1200" b="1" err="1">
                <a:latin typeface="Lato Light"/>
                <a:ea typeface="Lato Light"/>
                <a:cs typeface="Lato Light"/>
              </a:rPr>
              <a:t>추천</a:t>
            </a:r>
            <a:r>
              <a:rPr lang="en-US" altLang="ko-KR" sz="1200" b="1">
                <a:latin typeface="Lato Light"/>
                <a:ea typeface="Lato Light"/>
                <a:cs typeface="Lato Light"/>
              </a:rPr>
              <a:t> </a:t>
            </a:r>
            <a:r>
              <a:rPr lang="en-US" altLang="ko-KR" sz="1200" b="1" err="1">
                <a:latin typeface="Lato Light"/>
                <a:ea typeface="Lato Light"/>
                <a:cs typeface="Lato Light"/>
              </a:rPr>
              <a:t>시스템</a:t>
            </a:r>
            <a:endParaRPr lang="en-US" altLang="ko-KR" sz="1200" b="1">
              <a:latin typeface="Lato Light"/>
              <a:ea typeface="Lato Light"/>
              <a:cs typeface="Lato Ligh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1A869A-6676-5EF7-3ABE-FDCE9B7DB175}"/>
              </a:ext>
            </a:extLst>
          </p:cNvPr>
          <p:cNvSpPr txBox="1"/>
          <p:nvPr/>
        </p:nvSpPr>
        <p:spPr>
          <a:xfrm>
            <a:off x="9040936" y="4583998"/>
            <a:ext cx="219158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b="1" err="1">
                <a:latin typeface="Lato"/>
                <a:ea typeface="Lato" panose="020F0502020204030203" pitchFamily="34" charset="0"/>
                <a:cs typeface="Lato"/>
              </a:rPr>
              <a:t>최예인</a:t>
            </a:r>
            <a:endParaRPr lang="en-US" sz="16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7" name="슬라이드 번호 개체 틀 46">
            <a:extLst>
              <a:ext uri="{FF2B5EF4-FFF2-40B4-BE49-F238E27FC236}">
                <a16:creationId xmlns:a16="http://schemas.microsoft.com/office/drawing/2014/main" id="{9E8704A7-D3CE-0AEA-AEFC-06C78F682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C7F6285A-16C6-DED0-864B-F677CC4AB182}"/>
              </a:ext>
            </a:extLst>
          </p:cNvPr>
          <p:cNvSpPr/>
          <p:nvPr/>
        </p:nvSpPr>
        <p:spPr>
          <a:xfrm>
            <a:off x="5118324" y="1413386"/>
            <a:ext cx="1952951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팀원 소개</a:t>
            </a:r>
            <a:endParaRPr lang="ko-KR" altLang="en-US" sz="20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39BA0D74-4C6C-FCFC-BD1B-BF4040E2E3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28" b="71668"/>
          <a:stretch/>
        </p:blipFill>
        <p:spPr>
          <a:xfrm>
            <a:off x="1452514" y="2479754"/>
            <a:ext cx="1513572" cy="145724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2E831167-0813-9A42-9B30-56F3D8AB9D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1" t="63713" b="3849"/>
          <a:stretch/>
        </p:blipFill>
        <p:spPr>
          <a:xfrm>
            <a:off x="6759883" y="2566273"/>
            <a:ext cx="1467710" cy="150661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D225593-9E8D-C6F7-AB04-263B910FF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06" r="28630" b="69082"/>
          <a:stretch/>
        </p:blipFill>
        <p:spPr>
          <a:xfrm>
            <a:off x="9299070" y="2504709"/>
            <a:ext cx="1660620" cy="159026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D266245-64B2-9591-8DEC-39ED223BD3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0" r="75235" b="41922"/>
          <a:stretch/>
        </p:blipFill>
        <p:spPr>
          <a:xfrm>
            <a:off x="4115854" y="2501618"/>
            <a:ext cx="1509654" cy="14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69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D1693-5BA1-96BE-99FF-19A7CB7D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ETL(Extraction, Transformation, Loading) Process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EAFFD-A1C0-1EFC-99DC-9959A669F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3CC2-41BE-49F5-8C9D-53D2C9B5A1FF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B30DD-7C5D-31D3-C7F3-82C8C51E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0" name="직사각형 2">
            <a:extLst>
              <a:ext uri="{FF2B5EF4-FFF2-40B4-BE49-F238E27FC236}">
                <a16:creationId xmlns:a16="http://schemas.microsoft.com/office/drawing/2014/main" id="{A260E3C7-CB27-EF9C-F52B-0F32BAA561CC}"/>
              </a:ext>
            </a:extLst>
          </p:cNvPr>
          <p:cNvSpPr/>
          <p:nvPr/>
        </p:nvSpPr>
        <p:spPr>
          <a:xfrm>
            <a:off x="1797130" y="4918735"/>
            <a:ext cx="1727581" cy="9647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맑은 고딕"/>
              </a:rPr>
              <a:t>Data Engineering</a:t>
            </a:r>
          </a:p>
        </p:txBody>
      </p:sp>
      <p:sp>
        <p:nvSpPr>
          <p:cNvPr id="11" name="직사각형 3">
            <a:extLst>
              <a:ext uri="{FF2B5EF4-FFF2-40B4-BE49-F238E27FC236}">
                <a16:creationId xmlns:a16="http://schemas.microsoft.com/office/drawing/2014/main" id="{2AB08A98-2F22-AD6D-2708-1F0391DACCE8}"/>
              </a:ext>
            </a:extLst>
          </p:cNvPr>
          <p:cNvSpPr/>
          <p:nvPr/>
        </p:nvSpPr>
        <p:spPr>
          <a:xfrm>
            <a:off x="3776943" y="4918735"/>
            <a:ext cx="1727581" cy="9647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Creating Datamart</a:t>
            </a:r>
          </a:p>
        </p:txBody>
      </p:sp>
      <p:sp>
        <p:nvSpPr>
          <p:cNvPr id="12" name="화살표: 오른쪽 10">
            <a:extLst>
              <a:ext uri="{FF2B5EF4-FFF2-40B4-BE49-F238E27FC236}">
                <a16:creationId xmlns:a16="http://schemas.microsoft.com/office/drawing/2014/main" id="{0F577C56-DEC3-5F94-3B6A-842BF95A11FA}"/>
              </a:ext>
            </a:extLst>
          </p:cNvPr>
          <p:cNvSpPr/>
          <p:nvPr/>
        </p:nvSpPr>
        <p:spPr>
          <a:xfrm rot="10800000">
            <a:off x="4782725" y="2148659"/>
            <a:ext cx="2382758" cy="331209"/>
          </a:xfrm>
          <a:prstGeom prst="rightArrow">
            <a:avLst/>
          </a:prstGeom>
          <a:solidFill>
            <a:srgbClr val="178C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29">
            <a:extLst>
              <a:ext uri="{FF2B5EF4-FFF2-40B4-BE49-F238E27FC236}">
                <a16:creationId xmlns:a16="http://schemas.microsoft.com/office/drawing/2014/main" id="{B8941369-FFFC-3CC3-DDAB-7DAB81008688}"/>
              </a:ext>
            </a:extLst>
          </p:cNvPr>
          <p:cNvSpPr/>
          <p:nvPr/>
        </p:nvSpPr>
        <p:spPr>
          <a:xfrm rot="16200000">
            <a:off x="3490492" y="4028972"/>
            <a:ext cx="1296895" cy="234492"/>
          </a:xfrm>
          <a:prstGeom prst="rightArrow">
            <a:avLst/>
          </a:prstGeom>
          <a:solidFill>
            <a:srgbClr val="178C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30">
            <a:extLst>
              <a:ext uri="{FF2B5EF4-FFF2-40B4-BE49-F238E27FC236}">
                <a16:creationId xmlns:a16="http://schemas.microsoft.com/office/drawing/2014/main" id="{6A900BC4-6965-C956-F54E-4762E3673B82}"/>
              </a:ext>
            </a:extLst>
          </p:cNvPr>
          <p:cNvSpPr/>
          <p:nvPr/>
        </p:nvSpPr>
        <p:spPr>
          <a:xfrm rot="5400000" flipV="1">
            <a:off x="3845650" y="4033857"/>
            <a:ext cx="1316433" cy="244262"/>
          </a:xfrm>
          <a:prstGeom prst="rightArrow">
            <a:avLst/>
          </a:prstGeom>
          <a:solidFill>
            <a:srgbClr val="178C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31">
            <a:extLst>
              <a:ext uri="{FF2B5EF4-FFF2-40B4-BE49-F238E27FC236}">
                <a16:creationId xmlns:a16="http://schemas.microsoft.com/office/drawing/2014/main" id="{A86163E1-03B5-E33D-48AF-733ED9B57F32}"/>
              </a:ext>
            </a:extLst>
          </p:cNvPr>
          <p:cNvSpPr/>
          <p:nvPr/>
        </p:nvSpPr>
        <p:spPr>
          <a:xfrm rot="16200000">
            <a:off x="2080874" y="4019202"/>
            <a:ext cx="1345741" cy="224723"/>
          </a:xfrm>
          <a:prstGeom prst="rightArrow">
            <a:avLst/>
          </a:prstGeom>
          <a:solidFill>
            <a:srgbClr val="178C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32">
            <a:extLst>
              <a:ext uri="{FF2B5EF4-FFF2-40B4-BE49-F238E27FC236}">
                <a16:creationId xmlns:a16="http://schemas.microsoft.com/office/drawing/2014/main" id="{A452C7FF-0C50-DA2F-7994-3FE09692DB7A}"/>
              </a:ext>
            </a:extLst>
          </p:cNvPr>
          <p:cNvSpPr/>
          <p:nvPr/>
        </p:nvSpPr>
        <p:spPr>
          <a:xfrm rot="5400000" flipV="1">
            <a:off x="2431148" y="3989895"/>
            <a:ext cx="1345741" cy="263800"/>
          </a:xfrm>
          <a:prstGeom prst="rightArrow">
            <a:avLst/>
          </a:prstGeom>
          <a:solidFill>
            <a:srgbClr val="178C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8DB50B-7290-8796-9040-B60B3EFD8880}"/>
              </a:ext>
            </a:extLst>
          </p:cNvPr>
          <p:cNvSpPr txBox="1"/>
          <p:nvPr/>
        </p:nvSpPr>
        <p:spPr>
          <a:xfrm>
            <a:off x="2150833" y="3969120"/>
            <a:ext cx="325221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/>
              <a:t>Transformation &amp; Loading</a:t>
            </a:r>
            <a:endParaRPr lang="ko-KR" alt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C78668-509E-CD3B-9A5E-B0434429C62E}"/>
              </a:ext>
            </a:extLst>
          </p:cNvPr>
          <p:cNvGrpSpPr/>
          <p:nvPr/>
        </p:nvGrpSpPr>
        <p:grpSpPr>
          <a:xfrm>
            <a:off x="7297368" y="730599"/>
            <a:ext cx="2872779" cy="3043744"/>
            <a:chOff x="7922599" y="1346061"/>
            <a:chExt cx="2872779" cy="3043744"/>
          </a:xfrm>
        </p:grpSpPr>
        <p:sp>
          <p:nvSpPr>
            <p:cNvPr id="8" name="직사각형 24">
              <a:extLst>
                <a:ext uri="{FF2B5EF4-FFF2-40B4-BE49-F238E27FC236}">
                  <a16:creationId xmlns:a16="http://schemas.microsoft.com/office/drawing/2014/main" id="{62F4BC9C-1F80-7FF4-DEDF-25DA8C154E24}"/>
                </a:ext>
              </a:extLst>
            </p:cNvPr>
            <p:cNvSpPr/>
            <p:nvPr/>
          </p:nvSpPr>
          <p:spPr>
            <a:xfrm>
              <a:off x="8147712" y="1795163"/>
              <a:ext cx="2432714" cy="95646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RPA module</a:t>
              </a:r>
            </a:p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정보통신산업진흥원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)</a:t>
              </a:r>
            </a:p>
          </p:txBody>
        </p:sp>
        <p:sp>
          <p:nvSpPr>
            <p:cNvPr id="9" name="직사각형 1">
              <a:extLst>
                <a:ext uri="{FF2B5EF4-FFF2-40B4-BE49-F238E27FC236}">
                  <a16:creationId xmlns:a16="http://schemas.microsoft.com/office/drawing/2014/main" id="{C2533C38-F40B-52BD-EE2E-B9500FEBA421}"/>
                </a:ext>
              </a:extLst>
            </p:cNvPr>
            <p:cNvSpPr/>
            <p:nvPr/>
          </p:nvSpPr>
          <p:spPr>
            <a:xfrm>
              <a:off x="8147712" y="3241815"/>
              <a:ext cx="2432714" cy="95646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Human resources</a:t>
              </a:r>
            </a:p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기업마당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)</a:t>
              </a:r>
            </a:p>
          </p:txBody>
        </p:sp>
        <p:sp>
          <p:nvSpPr>
            <p:cNvPr id="19" name="직사각형 36">
              <a:extLst>
                <a:ext uri="{FF2B5EF4-FFF2-40B4-BE49-F238E27FC236}">
                  <a16:creationId xmlns:a16="http://schemas.microsoft.com/office/drawing/2014/main" id="{32BCD20E-24EB-1B31-39C7-8F67FC5D841F}"/>
                </a:ext>
              </a:extLst>
            </p:cNvPr>
            <p:cNvSpPr/>
            <p:nvPr/>
          </p:nvSpPr>
          <p:spPr>
            <a:xfrm>
              <a:off x="7922599" y="1589342"/>
              <a:ext cx="2872779" cy="280046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F11697-E8E4-AED4-2776-A836BD23C338}"/>
                </a:ext>
              </a:extLst>
            </p:cNvPr>
            <p:cNvSpPr txBox="1"/>
            <p:nvPr/>
          </p:nvSpPr>
          <p:spPr>
            <a:xfrm>
              <a:off x="8577653" y="1346061"/>
              <a:ext cx="15626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/>
                <a:t>Extraction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9BD2BF6-47D3-F7A2-6387-B9D4694829D5}"/>
              </a:ext>
            </a:extLst>
          </p:cNvPr>
          <p:cNvSpPr txBox="1"/>
          <p:nvPr/>
        </p:nvSpPr>
        <p:spPr>
          <a:xfrm>
            <a:off x="5402168" y="2121061"/>
            <a:ext cx="118815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/>
              <a:t>Loading</a:t>
            </a:r>
            <a:endParaRPr lang="ko-KR" altLang="en-US" b="1" dirty="0"/>
          </a:p>
        </p:txBody>
      </p:sp>
      <p:sp>
        <p:nvSpPr>
          <p:cNvPr id="22" name="직사각형 41">
            <a:extLst>
              <a:ext uri="{FF2B5EF4-FFF2-40B4-BE49-F238E27FC236}">
                <a16:creationId xmlns:a16="http://schemas.microsoft.com/office/drawing/2014/main" id="{615982C7-88FA-D12A-2BAC-09759F190657}"/>
              </a:ext>
            </a:extLst>
          </p:cNvPr>
          <p:cNvSpPr/>
          <p:nvPr/>
        </p:nvSpPr>
        <p:spPr>
          <a:xfrm>
            <a:off x="6777783" y="4814203"/>
            <a:ext cx="2872779" cy="1165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DL Model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&amp;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Rule-Based Algorithm</a:t>
            </a:r>
          </a:p>
        </p:txBody>
      </p:sp>
      <p:sp>
        <p:nvSpPr>
          <p:cNvPr id="23" name="직사각형 42">
            <a:extLst>
              <a:ext uri="{FF2B5EF4-FFF2-40B4-BE49-F238E27FC236}">
                <a16:creationId xmlns:a16="http://schemas.microsoft.com/office/drawing/2014/main" id="{3CCFD6F3-1A18-AE98-DBC5-1D799093DAB7}"/>
              </a:ext>
            </a:extLst>
          </p:cNvPr>
          <p:cNvSpPr/>
          <p:nvPr/>
        </p:nvSpPr>
        <p:spPr>
          <a:xfrm>
            <a:off x="1662676" y="4660535"/>
            <a:ext cx="4027657" cy="14209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45">
            <a:extLst>
              <a:ext uri="{FF2B5EF4-FFF2-40B4-BE49-F238E27FC236}">
                <a16:creationId xmlns:a16="http://schemas.microsoft.com/office/drawing/2014/main" id="{6C9D7ED1-7653-D9A1-A737-647C61E1A924}"/>
              </a:ext>
            </a:extLst>
          </p:cNvPr>
          <p:cNvSpPr/>
          <p:nvPr/>
        </p:nvSpPr>
        <p:spPr>
          <a:xfrm rot="2216744" flipV="1">
            <a:off x="4710667" y="3800008"/>
            <a:ext cx="2194424" cy="316497"/>
          </a:xfrm>
          <a:prstGeom prst="rightArrow">
            <a:avLst/>
          </a:prstGeom>
          <a:solidFill>
            <a:srgbClr val="178C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46">
            <a:extLst>
              <a:ext uri="{FF2B5EF4-FFF2-40B4-BE49-F238E27FC236}">
                <a16:creationId xmlns:a16="http://schemas.microsoft.com/office/drawing/2014/main" id="{421EBA83-5F2C-E5C3-14EA-7AF2E66E0B65}"/>
              </a:ext>
            </a:extLst>
          </p:cNvPr>
          <p:cNvSpPr/>
          <p:nvPr/>
        </p:nvSpPr>
        <p:spPr>
          <a:xfrm rot="10800000" flipV="1">
            <a:off x="5747346" y="5241604"/>
            <a:ext cx="954346" cy="331180"/>
          </a:xfrm>
          <a:prstGeom prst="rightArrow">
            <a:avLst/>
          </a:prstGeom>
          <a:solidFill>
            <a:srgbClr val="178C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1" descr="텍스트, 유리이(가) 표시된 사진&#10;&#10;자동 생성된 설명">
            <a:extLst>
              <a:ext uri="{FF2B5EF4-FFF2-40B4-BE49-F238E27FC236}">
                <a16:creationId xmlns:a16="http://schemas.microsoft.com/office/drawing/2014/main" id="{3F78487E-D93B-1395-D877-C92F04CAB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842" y="1128185"/>
            <a:ext cx="2316864" cy="231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2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8EE6F-B96D-4146-21A8-181C2255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  <a:latin typeface="Malgun Gothic"/>
                <a:ea typeface="Malgun Gothic"/>
              </a:rPr>
              <a:t>Text </a:t>
            </a:r>
            <a:r>
              <a:rPr lang="en-US" altLang="ko-KR" dirty="0">
                <a:ea typeface="맑은 고딕"/>
              </a:rPr>
              <a:t>Preprocessing </a:t>
            </a:r>
            <a:r>
              <a:rPr lang="en-US" altLang="ko-KR" dirty="0">
                <a:solidFill>
                  <a:srgbClr val="000000"/>
                </a:solidFill>
                <a:latin typeface="Malgun Gothic"/>
                <a:ea typeface="Malgun Gothic"/>
              </a:rPr>
              <a:t>for Recommendation System</a:t>
            </a:r>
            <a:endParaRPr lang="en-US" altLang="ko-KR" sz="1800" b="1" dirty="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46F767-060E-B92C-C649-15DD5D870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3CC2-41BE-49F5-8C9D-53D2C9B5A1FF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F1B1A5-2790-12DD-E234-F6DD8B2A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8234073-2536-A92D-C5AE-5AACE63873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Preprocessing (8-steps) + Tokenizing </a:t>
            </a:r>
            <a:endParaRPr lang="ko-KR" altLang="en-US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9B0D4DBA-6861-F547-22FE-60DB42810750}"/>
              </a:ext>
            </a:extLst>
          </p:cNvPr>
          <p:cNvSpPr/>
          <p:nvPr/>
        </p:nvSpPr>
        <p:spPr>
          <a:xfrm>
            <a:off x="564181" y="1286967"/>
            <a:ext cx="2406715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</a:rPr>
              <a:t>영어를 소문자로 변환</a:t>
            </a:r>
            <a:endParaRPr lang="en-US" altLang="ko-KR" sz="1400" b="1">
              <a:solidFill>
                <a:srgbClr val="000000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b="1" err="1">
                <a:solidFill>
                  <a:srgbClr val="000000"/>
                </a:solidFill>
                <a:latin typeface="Malgun Gothic"/>
                <a:ea typeface="Malgun Gothic"/>
              </a:rPr>
              <a:t>개행문자를</a:t>
            </a:r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</a:rPr>
              <a:t> 공백으로 변환</a:t>
            </a: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9D1BA618-82F8-AACB-347F-94DE8366D323}"/>
              </a:ext>
            </a:extLst>
          </p:cNvPr>
          <p:cNvSpPr/>
          <p:nvPr/>
        </p:nvSpPr>
        <p:spPr>
          <a:xfrm>
            <a:off x="564181" y="2553105"/>
            <a:ext cx="2406716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b="1">
                <a:solidFill>
                  <a:srgbClr val="000000"/>
                </a:solidFill>
                <a:latin typeface="Malgun Gothic"/>
                <a:ea typeface="Malgun Gothic"/>
              </a:rPr>
              <a:t>'K-' </a:t>
            </a:r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</a:rPr>
              <a:t>접두사 패턴 제거</a:t>
            </a:r>
            <a:endParaRPr lang="en-US" altLang="ko-KR" sz="1400" b="1">
              <a:solidFill>
                <a:srgbClr val="000000"/>
              </a:solidFill>
              <a:latin typeface="Malgun Gothic"/>
              <a:ea typeface="Malgun Gothic"/>
            </a:endParaRPr>
          </a:p>
          <a:p>
            <a:pPr algn="ctr"/>
            <a:r>
              <a:rPr lang="en-US" altLang="ko-KR" sz="1400" b="1">
                <a:solidFill>
                  <a:srgbClr val="000000"/>
                </a:solidFill>
                <a:latin typeface="Malgun Gothic"/>
                <a:ea typeface="Malgun Gothic"/>
              </a:rPr>
              <a:t>‘[</a:t>
            </a:r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</a:rPr>
              <a:t>충북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Malgun Gothic"/>
              </a:rPr>
              <a:t>]’ </a:t>
            </a:r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</a:rPr>
              <a:t>과 같은 패턴 제거</a:t>
            </a:r>
            <a:endParaRPr lang="ko-KR" sz="1400" b="1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00C4A543-A828-C0E3-15E2-6718BB3145A6}"/>
              </a:ext>
            </a:extLst>
          </p:cNvPr>
          <p:cNvSpPr/>
          <p:nvPr/>
        </p:nvSpPr>
        <p:spPr>
          <a:xfrm>
            <a:off x="564181" y="3819243"/>
            <a:ext cx="2406716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err="1">
                <a:solidFill>
                  <a:srgbClr val="000000"/>
                </a:solidFill>
                <a:latin typeface="Malgun Gothic"/>
                <a:ea typeface="Malgun Gothic"/>
              </a:rPr>
              <a:t>공고명</a:t>
            </a:r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</a:rPr>
              <a:t> 띄어쓰기 교정</a:t>
            </a:r>
            <a:endParaRPr lang="en-US" altLang="ko-KR" sz="1400" b="1">
              <a:solidFill>
                <a:srgbClr val="000000"/>
              </a:solidFill>
              <a:latin typeface="Malgun Gothic"/>
              <a:ea typeface="Malgun Gothic"/>
            </a:endParaRPr>
          </a:p>
          <a:p>
            <a:pPr algn="ctr"/>
            <a:r>
              <a:rPr lang="en-US" altLang="ko-KR" sz="1400" b="1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en-US" altLang="ko-KR" sz="1400" b="1" err="1">
                <a:solidFill>
                  <a:srgbClr val="000000"/>
                </a:solidFill>
                <a:latin typeface="Malgun Gothic"/>
                <a:ea typeface="Malgun Gothic"/>
              </a:rPr>
              <a:t>pykospacing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</a:rPr>
              <a:t>모듈 사용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  <a:endParaRPr lang="en-US" altLang="ko-KR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9137699D-D558-2E85-C47D-172D971F539A}"/>
              </a:ext>
            </a:extLst>
          </p:cNvPr>
          <p:cNvSpPr/>
          <p:nvPr/>
        </p:nvSpPr>
        <p:spPr>
          <a:xfrm>
            <a:off x="4038848" y="2555815"/>
            <a:ext cx="4300216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</a:rPr>
              <a:t> 공고문 맨 뒤 괄호 안 내용 제거</a:t>
            </a:r>
            <a:endParaRPr lang="en-US" altLang="ko-KR" sz="1400" b="1">
              <a:solidFill>
                <a:srgbClr val="000000"/>
              </a:solidFill>
              <a:latin typeface="Malgun Gothic"/>
              <a:ea typeface="Malgun Gothic"/>
            </a:endParaRPr>
          </a:p>
          <a:p>
            <a:pPr algn="ctr"/>
            <a:r>
              <a:rPr lang="en-US" altLang="ko-KR" sz="1400" b="1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</a:rPr>
              <a:t>여러 샘플에 공통된 문자열이 들어가는 경우 방지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  <a:endParaRPr lang="en-US" altLang="ko-KR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D5C07184-0522-533D-0DC4-98798435BC6D}"/>
              </a:ext>
            </a:extLst>
          </p:cNvPr>
          <p:cNvSpPr/>
          <p:nvPr/>
        </p:nvSpPr>
        <p:spPr>
          <a:xfrm>
            <a:off x="564181" y="5085380"/>
            <a:ext cx="2406716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‘R&amp;D’ 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와 같은 약어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내</a:t>
            </a:r>
            <a:endParaRPr lang="en-US" altLang="ko-KR" sz="1400" b="1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‘&amp;’ </a:t>
            </a:r>
            <a:r>
              <a:rPr lang="en-US" altLang="ko-KR" sz="1400" b="1" dirty="0" err="1">
                <a:solidFill>
                  <a:srgbClr val="000000"/>
                </a:solidFill>
                <a:latin typeface="Malgun Gothic"/>
                <a:ea typeface="Malgun Gothic"/>
              </a:rPr>
              <a:t>문자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 제거</a:t>
            </a:r>
            <a:endParaRPr lang="en-US" altLang="ko-KR" dirty="0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3F13E8E9-6F09-E17A-228B-45C1B8DBB8C9}"/>
              </a:ext>
            </a:extLst>
          </p:cNvPr>
          <p:cNvSpPr/>
          <p:nvPr/>
        </p:nvSpPr>
        <p:spPr>
          <a:xfrm>
            <a:off x="4780008" y="3819243"/>
            <a:ext cx="2893538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</a:rPr>
              <a:t>한글 및 영어만 추출</a:t>
            </a:r>
            <a:endParaRPr lang="en-US" altLang="ko-KR" sz="1400" b="1">
              <a:solidFill>
                <a:srgbClr val="000000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</a:rPr>
              <a:t>다중공백을 단일공백으로 대체</a:t>
            </a:r>
            <a:endParaRPr lang="en-US" altLang="ko-KR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6BCF9054-A7B8-0EEB-C7FE-B371A5EB9F71}"/>
              </a:ext>
            </a:extLst>
          </p:cNvPr>
          <p:cNvSpPr/>
          <p:nvPr/>
        </p:nvSpPr>
        <p:spPr>
          <a:xfrm>
            <a:off x="4033082" y="1286967"/>
            <a:ext cx="4305982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</a:rPr>
              <a:t>공고문 첨부파일 텍스트 내 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Malgun Gothic"/>
              </a:rPr>
              <a:t>‘&lt;&gt;’ </a:t>
            </a:r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</a:rPr>
              <a:t>괄호 안 내용 제거</a:t>
            </a:r>
            <a:endParaRPr lang="en-US" altLang="ko-KR" sz="1400" b="1">
              <a:solidFill>
                <a:srgbClr val="000000"/>
              </a:solidFill>
              <a:latin typeface="Malgun Gothic"/>
              <a:ea typeface="Malgun Gothic"/>
            </a:endParaRPr>
          </a:p>
          <a:p>
            <a:pPr algn="ctr"/>
            <a:r>
              <a:rPr lang="en-US" altLang="ko-KR" sz="1400" b="1">
                <a:solidFill>
                  <a:srgbClr val="000000"/>
                </a:solidFill>
                <a:latin typeface="Malgun Gothic"/>
                <a:ea typeface="Malgun Gothic"/>
              </a:rPr>
              <a:t>(Ex. &lt;</a:t>
            </a:r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</a:rPr>
              <a:t>표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Malgun Gothic"/>
              </a:rPr>
              <a:t>&gt;, &lt;</a:t>
            </a:r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</a:rPr>
              <a:t>붙임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Malgun Gothic"/>
              </a:rPr>
              <a:t>1&gt;)</a:t>
            </a:r>
            <a:endParaRPr lang="en-US" altLang="ko-KR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4A330F3A-FD97-E7FF-286A-241D8CC07808}"/>
              </a:ext>
            </a:extLst>
          </p:cNvPr>
          <p:cNvSpPr/>
          <p:nvPr/>
        </p:nvSpPr>
        <p:spPr>
          <a:xfrm>
            <a:off x="4780008" y="5081627"/>
            <a:ext cx="2893539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</a:rPr>
              <a:t>한글과 영어 사이 공백으로 분리</a:t>
            </a:r>
            <a:endParaRPr lang="en-US" altLang="ko-KR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C247CF0E-3ABF-905F-CA2C-73BF5CD0C1B8}"/>
              </a:ext>
            </a:extLst>
          </p:cNvPr>
          <p:cNvSpPr/>
          <p:nvPr/>
        </p:nvSpPr>
        <p:spPr>
          <a:xfrm>
            <a:off x="9192187" y="3819243"/>
            <a:ext cx="2406715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Malgun Gothic"/>
                <a:ea typeface="Malgun Gothic"/>
              </a:rPr>
              <a:t>1글자 및 </a:t>
            </a:r>
            <a:r>
              <a:rPr lang="ko-KR" sz="1400" b="1" dirty="0" err="1">
                <a:solidFill>
                  <a:schemeClr val="tx1"/>
                </a:solidFill>
                <a:latin typeface="Malgun Gothic"/>
                <a:ea typeface="Malgun Gothic"/>
              </a:rPr>
              <a:t>불용어</a:t>
            </a:r>
            <a:r>
              <a:rPr lang="ko-KR" sz="1400" b="1" dirty="0">
                <a:solidFill>
                  <a:schemeClr val="tx1"/>
                </a:solidFill>
                <a:latin typeface="Malgun Gothic"/>
                <a:ea typeface="Malgun Gothic"/>
              </a:rPr>
              <a:t> 제거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ranknl</a:t>
            </a:r>
            <a:r>
              <a:rPr lang="en-US" altLang="ko-KR" sz="1400" b="1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불용어</a:t>
            </a:r>
            <a:r>
              <a:rPr lang="en-US" altLang="ko-KR" sz="1400" b="1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사전</a:t>
            </a:r>
            <a:r>
              <a:rPr lang="en-US" altLang="ko-KR" sz="1400" b="1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사용</a:t>
            </a:r>
            <a:r>
              <a:rPr lang="en-US" altLang="ko-KR" sz="1400" b="1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)</a:t>
            </a:r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8B57781C-63BE-78C7-3C27-47251BA8B86A}"/>
              </a:ext>
            </a:extLst>
          </p:cNvPr>
          <p:cNvSpPr/>
          <p:nvPr/>
        </p:nvSpPr>
        <p:spPr>
          <a:xfrm>
            <a:off x="9192186" y="2560534"/>
            <a:ext cx="2406716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400" b="1" dirty="0">
                <a:solidFill>
                  <a:schemeClr val="tx1"/>
                </a:solidFill>
                <a:latin typeface="Malgun Gothic"/>
                <a:ea typeface="Malgun Gothic"/>
              </a:rPr>
              <a:t>명사 추출</a:t>
            </a:r>
            <a:endParaRPr lang="en-US" sz="1400" dirty="0">
              <a:ea typeface="+mn-lt"/>
              <a:cs typeface="+mn-lt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Malgun Gothic"/>
                <a:ea typeface="+mn-lt"/>
              </a:rPr>
              <a:t>(</a:t>
            </a:r>
            <a:r>
              <a:rPr lang="en-US" sz="1400" b="1" dirty="0" err="1">
                <a:solidFill>
                  <a:schemeClr val="tx1"/>
                </a:solidFill>
                <a:latin typeface="Malgun Gothic"/>
                <a:ea typeface="+mn-lt"/>
              </a:rPr>
              <a:t>Okt</a:t>
            </a:r>
            <a:r>
              <a:rPr lang="en-US" sz="1400" b="1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sz="1400" b="1" dirty="0">
                <a:solidFill>
                  <a:schemeClr val="tx1"/>
                </a:solidFill>
                <a:latin typeface="Malgun Gothic"/>
                <a:ea typeface="Malgun Gothic"/>
              </a:rPr>
              <a:t>모듈</a:t>
            </a:r>
            <a:r>
              <a:rPr lang="ko-KR" altLang="en-US" sz="1400" b="1" dirty="0">
                <a:solidFill>
                  <a:schemeClr val="tx1"/>
                </a:solidFill>
                <a:latin typeface="Malgun Gothic"/>
                <a:ea typeface="Malgun Gothic"/>
              </a:rPr>
              <a:t> 사용</a:t>
            </a:r>
            <a:r>
              <a:rPr lang="en-US" sz="1400" b="1" dirty="0">
                <a:solidFill>
                  <a:schemeClr val="tx1"/>
                </a:solidFill>
                <a:latin typeface="Malgun Gothic"/>
                <a:ea typeface="+mn-lt"/>
              </a:rPr>
              <a:t>)</a:t>
            </a:r>
            <a:endParaRPr lang="en-US" sz="14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41" name="Arrow: Down 10">
            <a:extLst>
              <a:ext uri="{FF2B5EF4-FFF2-40B4-BE49-F238E27FC236}">
                <a16:creationId xmlns:a16="http://schemas.microsoft.com/office/drawing/2014/main" id="{E13E6E80-90B0-1C26-6C7A-36C234CEFC2B}"/>
              </a:ext>
            </a:extLst>
          </p:cNvPr>
          <p:cNvSpPr/>
          <p:nvPr/>
        </p:nvSpPr>
        <p:spPr>
          <a:xfrm>
            <a:off x="1525552" y="2159541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Down 10">
            <a:extLst>
              <a:ext uri="{FF2B5EF4-FFF2-40B4-BE49-F238E27FC236}">
                <a16:creationId xmlns:a16="http://schemas.microsoft.com/office/drawing/2014/main" id="{1CA97FAF-4EB9-A27D-703A-6DB9CD726AF3}"/>
              </a:ext>
            </a:extLst>
          </p:cNvPr>
          <p:cNvSpPr/>
          <p:nvPr/>
        </p:nvSpPr>
        <p:spPr>
          <a:xfrm>
            <a:off x="1525552" y="3451415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Down 10">
            <a:extLst>
              <a:ext uri="{FF2B5EF4-FFF2-40B4-BE49-F238E27FC236}">
                <a16:creationId xmlns:a16="http://schemas.microsoft.com/office/drawing/2014/main" id="{3467F5B3-3189-A652-5DD0-C12B9B777143}"/>
              </a:ext>
            </a:extLst>
          </p:cNvPr>
          <p:cNvSpPr/>
          <p:nvPr/>
        </p:nvSpPr>
        <p:spPr>
          <a:xfrm>
            <a:off x="1525552" y="4718212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Down 10">
            <a:extLst>
              <a:ext uri="{FF2B5EF4-FFF2-40B4-BE49-F238E27FC236}">
                <a16:creationId xmlns:a16="http://schemas.microsoft.com/office/drawing/2014/main" id="{7FCC9A32-8411-7987-4900-ABEBF73AAACE}"/>
              </a:ext>
            </a:extLst>
          </p:cNvPr>
          <p:cNvSpPr/>
          <p:nvPr/>
        </p:nvSpPr>
        <p:spPr>
          <a:xfrm>
            <a:off x="10153558" y="3482371"/>
            <a:ext cx="483972" cy="247006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Down 10">
            <a:extLst>
              <a:ext uri="{FF2B5EF4-FFF2-40B4-BE49-F238E27FC236}">
                <a16:creationId xmlns:a16="http://schemas.microsoft.com/office/drawing/2014/main" id="{A6FCFEE8-30B1-E9D6-D553-D2B1AC538C4D}"/>
              </a:ext>
            </a:extLst>
          </p:cNvPr>
          <p:cNvSpPr/>
          <p:nvPr/>
        </p:nvSpPr>
        <p:spPr>
          <a:xfrm>
            <a:off x="5944087" y="2159541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Down 10">
            <a:extLst>
              <a:ext uri="{FF2B5EF4-FFF2-40B4-BE49-F238E27FC236}">
                <a16:creationId xmlns:a16="http://schemas.microsoft.com/office/drawing/2014/main" id="{31026279-34C9-7726-9D9B-BADAA2339A5A}"/>
              </a:ext>
            </a:extLst>
          </p:cNvPr>
          <p:cNvSpPr/>
          <p:nvPr/>
        </p:nvSpPr>
        <p:spPr>
          <a:xfrm>
            <a:off x="5944087" y="3428994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Down 10">
            <a:extLst>
              <a:ext uri="{FF2B5EF4-FFF2-40B4-BE49-F238E27FC236}">
                <a16:creationId xmlns:a16="http://schemas.microsoft.com/office/drawing/2014/main" id="{61C9F9FA-9ABB-1932-D75D-0009F52D021B}"/>
              </a:ext>
            </a:extLst>
          </p:cNvPr>
          <p:cNvSpPr/>
          <p:nvPr/>
        </p:nvSpPr>
        <p:spPr>
          <a:xfrm>
            <a:off x="5944087" y="4709669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651E47-D49E-FAB9-89E1-8988A377E862}"/>
              </a:ext>
            </a:extLst>
          </p:cNvPr>
          <p:cNvGrpSpPr/>
          <p:nvPr/>
        </p:nvGrpSpPr>
        <p:grpSpPr>
          <a:xfrm>
            <a:off x="3085200" y="1505541"/>
            <a:ext cx="835267" cy="4112837"/>
            <a:chOff x="3085200" y="1505541"/>
            <a:chExt cx="835267" cy="4112837"/>
          </a:xfrm>
          <a:solidFill>
            <a:srgbClr val="178CA4"/>
          </a:solidFill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4419A14-5E78-DB41-5A63-E82E01572CA2}"/>
                </a:ext>
              </a:extLst>
            </p:cNvPr>
            <p:cNvSpPr/>
            <p:nvPr/>
          </p:nvSpPr>
          <p:spPr>
            <a:xfrm>
              <a:off x="3316958" y="1772349"/>
              <a:ext cx="245097" cy="35988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95A5D0D-4619-D05B-CD56-75D731773F8F}"/>
                </a:ext>
              </a:extLst>
            </p:cNvPr>
            <p:cNvSpPr/>
            <p:nvPr/>
          </p:nvSpPr>
          <p:spPr>
            <a:xfrm rot="5400000">
              <a:off x="3200036" y="5256359"/>
              <a:ext cx="247183" cy="4768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Arrow: Down 10">
              <a:extLst>
                <a:ext uri="{FF2B5EF4-FFF2-40B4-BE49-F238E27FC236}">
                  <a16:creationId xmlns:a16="http://schemas.microsoft.com/office/drawing/2014/main" id="{058FD122-73CF-A789-5414-B920E3B796E8}"/>
                </a:ext>
              </a:extLst>
            </p:cNvPr>
            <p:cNvSpPr/>
            <p:nvPr/>
          </p:nvSpPr>
          <p:spPr>
            <a:xfrm rot="16200000">
              <a:off x="3440842" y="1381657"/>
              <a:ext cx="355741" cy="603509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86527CF-1E0A-527D-AF08-AFE8B221B7D9}"/>
              </a:ext>
            </a:extLst>
          </p:cNvPr>
          <p:cNvSpPr/>
          <p:nvPr/>
        </p:nvSpPr>
        <p:spPr>
          <a:xfrm>
            <a:off x="8507398" y="3024296"/>
            <a:ext cx="245097" cy="2346899"/>
          </a:xfrm>
          <a:prstGeom prst="rect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6BDD233-B76F-4865-8100-387791ABD35F}"/>
              </a:ext>
            </a:extLst>
          </p:cNvPr>
          <p:cNvSpPr/>
          <p:nvPr/>
        </p:nvSpPr>
        <p:spPr>
          <a:xfrm rot="5400000">
            <a:off x="8178677" y="5044562"/>
            <a:ext cx="247183" cy="900450"/>
          </a:xfrm>
          <a:prstGeom prst="rect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Arrow: Down 10">
            <a:extLst>
              <a:ext uri="{FF2B5EF4-FFF2-40B4-BE49-F238E27FC236}">
                <a16:creationId xmlns:a16="http://schemas.microsoft.com/office/drawing/2014/main" id="{3E3602E6-95FB-C787-6368-ECD5AF99DB27}"/>
              </a:ext>
            </a:extLst>
          </p:cNvPr>
          <p:cNvSpPr/>
          <p:nvPr/>
        </p:nvSpPr>
        <p:spPr>
          <a:xfrm rot="16200000">
            <a:off x="8631282" y="2639910"/>
            <a:ext cx="355741" cy="603509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59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8EE6F-B96D-4146-21A8-181C2255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  <a:latin typeface="Malgun Gothic"/>
                <a:ea typeface="Malgun Gothic"/>
              </a:rPr>
              <a:t>DNN Architecture for Inferencing ‘</a:t>
            </a:r>
            <a:r>
              <a:rPr lang="ko-KR" altLang="en-US" dirty="0">
                <a:solidFill>
                  <a:srgbClr val="000000"/>
                </a:solidFill>
                <a:latin typeface="Malgun Gothic"/>
                <a:ea typeface="Malgun Gothic"/>
              </a:rPr>
              <a:t>지원분야</a:t>
            </a:r>
            <a:r>
              <a:rPr lang="en-US" altLang="ko-KR" dirty="0">
                <a:solidFill>
                  <a:srgbClr val="000000"/>
                </a:solidFill>
                <a:latin typeface="Malgun Gothic"/>
                <a:ea typeface="Malgun Gothic"/>
              </a:rPr>
              <a:t>’ (5-CV Macro F1 score : approx. 0.8)</a:t>
            </a:r>
            <a:endParaRPr lang="en-US" altLang="ko-KR" sz="1800" b="1" dirty="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46F767-060E-B92C-C649-15DD5D870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3CC2-41BE-49F5-8C9D-53D2C9B5A1FF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F1B1A5-2790-12DD-E234-F6DD8B2A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9B0D4DBA-6861-F547-22FE-60DB42810750}"/>
              </a:ext>
            </a:extLst>
          </p:cNvPr>
          <p:cNvSpPr/>
          <p:nvPr/>
        </p:nvSpPr>
        <p:spPr>
          <a:xfrm>
            <a:off x="6963911" y="3601509"/>
            <a:ext cx="3471356" cy="98475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rgbClr val="000000"/>
                </a:solidFill>
                <a:latin typeface="Malgun Gothic"/>
                <a:ea typeface="Malgun Gothic"/>
              </a:rPr>
              <a:t>DenseNet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-like</a:t>
            </a: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Fully-Connected Layer Block</a:t>
            </a: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Malgun Gothic"/>
                <a:ea typeface="Malgun Gothic"/>
              </a:rPr>
              <a:t>output_dim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=128)</a:t>
            </a:r>
            <a:endParaRPr lang="ko-KR" altLang="en-US" sz="1400" b="1" dirty="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9D1BA618-82F8-AACB-347F-94DE8366D323}"/>
              </a:ext>
            </a:extLst>
          </p:cNvPr>
          <p:cNvSpPr/>
          <p:nvPr/>
        </p:nvSpPr>
        <p:spPr>
          <a:xfrm>
            <a:off x="7466825" y="2260680"/>
            <a:ext cx="2406716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Concatenate</a:t>
            </a: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Malgun Gothic"/>
                <a:ea typeface="Malgun Gothic"/>
              </a:rPr>
              <a:t>output_dim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=1028)</a:t>
            </a:r>
            <a:endParaRPr lang="ko-KR" altLang="en-US" sz="1400" b="1" dirty="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43" name="Arrow: Down 10">
            <a:extLst>
              <a:ext uri="{FF2B5EF4-FFF2-40B4-BE49-F238E27FC236}">
                <a16:creationId xmlns:a16="http://schemas.microsoft.com/office/drawing/2014/main" id="{3467F5B3-3189-A652-5DD0-C12B9B777143}"/>
              </a:ext>
            </a:extLst>
          </p:cNvPr>
          <p:cNvSpPr/>
          <p:nvPr/>
        </p:nvSpPr>
        <p:spPr>
          <a:xfrm>
            <a:off x="8457603" y="3188268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0">
            <a:extLst>
              <a:ext uri="{FF2B5EF4-FFF2-40B4-BE49-F238E27FC236}">
                <a16:creationId xmlns:a16="http://schemas.microsoft.com/office/drawing/2014/main" id="{D58595E4-D7B4-FCF4-F093-884F81E7C4A4}"/>
              </a:ext>
            </a:extLst>
          </p:cNvPr>
          <p:cNvSpPr/>
          <p:nvPr/>
        </p:nvSpPr>
        <p:spPr>
          <a:xfrm>
            <a:off x="2926613" y="5397734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9F903DD-0622-2BA9-3623-3E9ABD28394E}"/>
              </a:ext>
            </a:extLst>
          </p:cNvPr>
          <p:cNvGrpSpPr/>
          <p:nvPr/>
        </p:nvGrpSpPr>
        <p:grpSpPr>
          <a:xfrm>
            <a:off x="1765300" y="660400"/>
            <a:ext cx="2743200" cy="2427528"/>
            <a:chOff x="635000" y="660400"/>
            <a:chExt cx="2743200" cy="2427528"/>
          </a:xfrm>
        </p:grpSpPr>
        <p:sp>
          <p:nvSpPr>
            <p:cNvPr id="41" name="Arrow: Down 10">
              <a:extLst>
                <a:ext uri="{FF2B5EF4-FFF2-40B4-BE49-F238E27FC236}">
                  <a16:creationId xmlns:a16="http://schemas.microsoft.com/office/drawing/2014/main" id="{E13E6E80-90B0-1C26-6C7A-36C234CEFC2B}"/>
                </a:ext>
              </a:extLst>
            </p:cNvPr>
            <p:cNvSpPr/>
            <p:nvPr/>
          </p:nvSpPr>
          <p:spPr>
            <a:xfrm>
              <a:off x="1812356" y="1772445"/>
              <a:ext cx="483972" cy="308918"/>
            </a:xfrm>
            <a:prstGeom prst="downArrow">
              <a:avLst/>
            </a:prstGeom>
            <a:solidFill>
              <a:srgbClr val="178C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32EAC315-DA93-9EF9-BCA7-472563C0C34B}"/>
                </a:ext>
              </a:extLst>
            </p:cNvPr>
            <p:cNvSpPr/>
            <p:nvPr/>
          </p:nvSpPr>
          <p:spPr>
            <a:xfrm>
              <a:off x="850985" y="865436"/>
              <a:ext cx="2406715" cy="792892"/>
            </a:xfrm>
            <a:prstGeom prst="rect">
              <a:avLst/>
            </a:prstGeom>
            <a:noFill/>
            <a:ln w="28575">
              <a:solidFill>
                <a:srgbClr val="A9B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Malgun Gothic"/>
                  <a:ea typeface="Malgun Gothic"/>
                </a:rPr>
                <a:t>Feature1 (preprocessed)</a:t>
              </a:r>
            </a:p>
            <a:p>
              <a:pPr algn="ctr"/>
              <a:r>
                <a:rPr lang="ko-KR" altLang="en-US" sz="1400" b="1" dirty="0">
                  <a:solidFill>
                    <a:srgbClr val="000000"/>
                  </a:solidFill>
                  <a:latin typeface="Malgun Gothic"/>
                  <a:ea typeface="Malgun Gothic"/>
                </a:rPr>
                <a:t>수행기관</a:t>
              </a:r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FC928E65-A355-CD01-FC57-FA02C52D890B}"/>
                </a:ext>
              </a:extLst>
            </p:cNvPr>
            <p:cNvSpPr/>
            <p:nvPr/>
          </p:nvSpPr>
          <p:spPr>
            <a:xfrm>
              <a:off x="838200" y="2195480"/>
              <a:ext cx="2406715" cy="792892"/>
            </a:xfrm>
            <a:prstGeom prst="rect">
              <a:avLst/>
            </a:prstGeom>
            <a:noFill/>
            <a:ln w="28575">
              <a:solidFill>
                <a:srgbClr val="A9B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Malgun Gothic"/>
                  <a:ea typeface="Malgun Gothic"/>
                </a:rPr>
                <a:t>Embedding Layer</a:t>
              </a:r>
            </a:p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Malgun Gothic"/>
                  <a:ea typeface="Malgun Gothic"/>
                </a:rPr>
                <a:t>(</a:t>
              </a:r>
              <a:r>
                <a:rPr lang="en-US" altLang="ko-KR" sz="1400" b="1" dirty="0" err="1">
                  <a:solidFill>
                    <a:srgbClr val="000000"/>
                  </a:solidFill>
                  <a:latin typeface="Malgun Gothic"/>
                  <a:ea typeface="Malgun Gothic"/>
                </a:rPr>
                <a:t>output_dim</a:t>
              </a:r>
              <a:r>
                <a:rPr lang="en-US" altLang="ko-KR" sz="1400" b="1" dirty="0">
                  <a:solidFill>
                    <a:srgbClr val="000000"/>
                  </a:solidFill>
                  <a:latin typeface="Malgun Gothic"/>
                  <a:ea typeface="Malgun Gothic"/>
                </a:rPr>
                <a:t>=4)</a:t>
              </a:r>
              <a:endPara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B106E10-9DC9-E9AF-AA64-8B6567D3D8C7}"/>
                </a:ext>
              </a:extLst>
            </p:cNvPr>
            <p:cNvSpPr/>
            <p:nvPr/>
          </p:nvSpPr>
          <p:spPr>
            <a:xfrm>
              <a:off x="635000" y="660400"/>
              <a:ext cx="2743200" cy="2427528"/>
            </a:xfrm>
            <a:prstGeom prst="rect">
              <a:avLst/>
            </a:prstGeom>
            <a:noFill/>
            <a:ln>
              <a:solidFill>
                <a:srgbClr val="A6A6A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1B72C88-6E29-CF01-B231-AEC74E416CF9}"/>
              </a:ext>
            </a:extLst>
          </p:cNvPr>
          <p:cNvGrpSpPr/>
          <p:nvPr/>
        </p:nvGrpSpPr>
        <p:grpSpPr>
          <a:xfrm>
            <a:off x="1796999" y="3202045"/>
            <a:ext cx="2743200" cy="3382877"/>
            <a:chOff x="666699" y="3202045"/>
            <a:chExt cx="2743200" cy="3382877"/>
          </a:xfrm>
        </p:grpSpPr>
        <p:sp>
          <p:nvSpPr>
            <p:cNvPr id="42" name="Arrow: Down 10">
              <a:extLst>
                <a:ext uri="{FF2B5EF4-FFF2-40B4-BE49-F238E27FC236}">
                  <a16:creationId xmlns:a16="http://schemas.microsoft.com/office/drawing/2014/main" id="{1CA97FAF-4EB9-A27D-703A-6DB9CD726AF3}"/>
                </a:ext>
              </a:extLst>
            </p:cNvPr>
            <p:cNvSpPr/>
            <p:nvPr/>
          </p:nvSpPr>
          <p:spPr>
            <a:xfrm>
              <a:off x="1796313" y="4172784"/>
              <a:ext cx="483972" cy="308918"/>
            </a:xfrm>
            <a:prstGeom prst="downArrow">
              <a:avLst/>
            </a:prstGeom>
            <a:solidFill>
              <a:srgbClr val="178C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74F598DB-6A3D-75B2-07F0-058D84689E05}"/>
                </a:ext>
              </a:extLst>
            </p:cNvPr>
            <p:cNvSpPr/>
            <p:nvPr/>
          </p:nvSpPr>
          <p:spPr>
            <a:xfrm>
              <a:off x="850985" y="3333158"/>
              <a:ext cx="2406715" cy="792892"/>
            </a:xfrm>
            <a:prstGeom prst="rect">
              <a:avLst/>
            </a:prstGeom>
            <a:noFill/>
            <a:ln w="28575">
              <a:solidFill>
                <a:srgbClr val="A9B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Malgun Gothic"/>
                  <a:ea typeface="Malgun Gothic"/>
                </a:rPr>
                <a:t>Feature2 </a:t>
              </a:r>
              <a:r>
                <a:rPr lang="en-US" sz="1400" b="1" dirty="0">
                  <a:solidFill>
                    <a:srgbClr val="000000"/>
                  </a:solidFill>
                  <a:latin typeface="Malgun Gothic"/>
                  <a:ea typeface="Malgun Gothic"/>
                </a:rPr>
                <a:t>(preprocessed)</a:t>
              </a:r>
              <a:endPara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endParaRPr>
            </a:p>
            <a:p>
              <a:pPr algn="ctr"/>
              <a:r>
                <a:rPr lang="ko-KR" altLang="en-US" sz="1400" b="1" dirty="0" err="1">
                  <a:solidFill>
                    <a:srgbClr val="000000"/>
                  </a:solidFill>
                  <a:latin typeface="Malgun Gothic"/>
                  <a:ea typeface="Malgun Gothic"/>
                </a:rPr>
                <a:t>공고명</a:t>
              </a:r>
              <a:r>
                <a:rPr lang="ko-KR" altLang="en-US" sz="1400" b="1" dirty="0">
                  <a:solidFill>
                    <a:srgbClr val="000000"/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sz="1400" b="1" dirty="0">
                  <a:solidFill>
                    <a:srgbClr val="000000"/>
                  </a:solidFill>
                  <a:latin typeface="Malgun Gothic"/>
                  <a:ea typeface="Malgun Gothic"/>
                </a:rPr>
                <a:t>+ </a:t>
              </a:r>
              <a:r>
                <a:rPr lang="ko-KR" altLang="en-US" sz="1400" b="1" dirty="0">
                  <a:solidFill>
                    <a:srgbClr val="000000"/>
                  </a:solidFill>
                  <a:latin typeface="Malgun Gothic"/>
                  <a:ea typeface="Malgun Gothic"/>
                </a:rPr>
                <a:t>공고문 첨부파일</a:t>
              </a:r>
            </a:p>
          </p:txBody>
        </p:sp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7719A3B3-DDE8-65A3-F432-810CDDCCE5D8}"/>
                </a:ext>
              </a:extLst>
            </p:cNvPr>
            <p:cNvSpPr/>
            <p:nvPr/>
          </p:nvSpPr>
          <p:spPr>
            <a:xfrm>
              <a:off x="850985" y="4535950"/>
              <a:ext cx="2406715" cy="792892"/>
            </a:xfrm>
            <a:prstGeom prst="rect">
              <a:avLst/>
            </a:prstGeom>
            <a:noFill/>
            <a:ln w="28575">
              <a:solidFill>
                <a:srgbClr val="A9B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Malgun Gothic"/>
                  <a:ea typeface="Malgun Gothic"/>
                </a:rPr>
                <a:t>TF-IDF embedding</a:t>
              </a:r>
            </a:p>
          </p:txBody>
        </p:sp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4138E5F1-6001-F36B-2DAF-60A8DB7BEBF2}"/>
                </a:ext>
              </a:extLst>
            </p:cNvPr>
            <p:cNvSpPr/>
            <p:nvPr/>
          </p:nvSpPr>
          <p:spPr>
            <a:xfrm>
              <a:off x="850985" y="5766630"/>
              <a:ext cx="2406715" cy="792892"/>
            </a:xfrm>
            <a:prstGeom prst="rect">
              <a:avLst/>
            </a:prstGeom>
            <a:noFill/>
            <a:ln w="28575">
              <a:solidFill>
                <a:srgbClr val="A9B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Malgun Gothic"/>
                  <a:ea typeface="Malgun Gothic"/>
                </a:rPr>
                <a:t>Truncated SVD</a:t>
              </a:r>
            </a:p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Malgun Gothic"/>
                  <a:ea typeface="Malgun Gothic"/>
                </a:rPr>
                <a:t>(</a:t>
              </a:r>
              <a:r>
                <a:rPr lang="en-US" altLang="ko-KR" sz="1400" b="1" dirty="0" err="1">
                  <a:solidFill>
                    <a:srgbClr val="000000"/>
                  </a:solidFill>
                  <a:latin typeface="Malgun Gothic"/>
                  <a:ea typeface="Malgun Gothic"/>
                </a:rPr>
                <a:t>output_dim</a:t>
              </a:r>
              <a:r>
                <a:rPr lang="en-US" altLang="ko-KR" sz="1400" b="1" dirty="0">
                  <a:solidFill>
                    <a:srgbClr val="000000"/>
                  </a:solidFill>
                  <a:latin typeface="Malgun Gothic"/>
                  <a:ea typeface="Malgun Gothic"/>
                </a:rPr>
                <a:t>=1024)</a:t>
              </a:r>
              <a:endParaRPr lang="ko-KR" altLang="ko-KR" sz="1400" b="1" dirty="0">
                <a:solidFill>
                  <a:srgbClr val="000000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5C2F49B-B51C-DAB9-A395-9D9090C21357}"/>
                </a:ext>
              </a:extLst>
            </p:cNvPr>
            <p:cNvSpPr/>
            <p:nvPr/>
          </p:nvSpPr>
          <p:spPr>
            <a:xfrm>
              <a:off x="666699" y="3202045"/>
              <a:ext cx="2743200" cy="3382877"/>
            </a:xfrm>
            <a:prstGeom prst="rect">
              <a:avLst/>
            </a:prstGeom>
            <a:noFill/>
            <a:ln>
              <a:solidFill>
                <a:srgbClr val="A6A6A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A0FC5525-5E61-26A2-1BE7-B6C6B3AE59CA}"/>
              </a:ext>
            </a:extLst>
          </p:cNvPr>
          <p:cNvSpPr/>
          <p:nvPr/>
        </p:nvSpPr>
        <p:spPr>
          <a:xfrm>
            <a:off x="6944143" y="5081015"/>
            <a:ext cx="3452081" cy="906620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Classifier</a:t>
            </a: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Malgun Gothic"/>
                <a:ea typeface="Malgun Gothic"/>
              </a:rPr>
              <a:t>output_dim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=8)</a:t>
            </a:r>
            <a:endParaRPr lang="ko-KR" altLang="en-US" sz="1400" b="1" dirty="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26" name="Arrow: Down 10">
            <a:extLst>
              <a:ext uri="{FF2B5EF4-FFF2-40B4-BE49-F238E27FC236}">
                <a16:creationId xmlns:a16="http://schemas.microsoft.com/office/drawing/2014/main" id="{A6C7ADA5-F3E7-70CA-6AB2-EBA9CFBE3916}"/>
              </a:ext>
            </a:extLst>
          </p:cNvPr>
          <p:cNvSpPr/>
          <p:nvPr/>
        </p:nvSpPr>
        <p:spPr>
          <a:xfrm>
            <a:off x="8457603" y="4673294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000EC34-6523-6915-C17B-B2413C6F9156}"/>
              </a:ext>
            </a:extLst>
          </p:cNvPr>
          <p:cNvSpPr/>
          <p:nvPr/>
        </p:nvSpPr>
        <p:spPr>
          <a:xfrm rot="5400000">
            <a:off x="6910639" y="-614520"/>
            <a:ext cx="212322" cy="4584630"/>
          </a:xfrm>
          <a:prstGeom prst="rect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71B21ED-5015-375F-2F59-7C969D795456}"/>
              </a:ext>
            </a:extLst>
          </p:cNvPr>
          <p:cNvSpPr/>
          <p:nvPr/>
        </p:nvSpPr>
        <p:spPr>
          <a:xfrm rot="5400000">
            <a:off x="5509592" y="3980293"/>
            <a:ext cx="212322" cy="1791519"/>
          </a:xfrm>
          <a:prstGeom prst="rect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Arrow: Down 10">
            <a:extLst>
              <a:ext uri="{FF2B5EF4-FFF2-40B4-BE49-F238E27FC236}">
                <a16:creationId xmlns:a16="http://schemas.microsoft.com/office/drawing/2014/main" id="{0D86287F-4A51-2919-F085-CA8F526ED324}"/>
              </a:ext>
            </a:extLst>
          </p:cNvPr>
          <p:cNvSpPr/>
          <p:nvPr/>
        </p:nvSpPr>
        <p:spPr>
          <a:xfrm>
            <a:off x="8958069" y="1571634"/>
            <a:ext cx="483972" cy="577364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DDC1BDE-5E36-928C-3994-A37A3C082216}"/>
              </a:ext>
            </a:extLst>
          </p:cNvPr>
          <p:cNvSpPr/>
          <p:nvPr/>
        </p:nvSpPr>
        <p:spPr>
          <a:xfrm rot="10800000">
            <a:off x="6340874" y="1658328"/>
            <a:ext cx="170638" cy="3323884"/>
          </a:xfrm>
          <a:prstGeom prst="rect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Arrow: Down 10">
            <a:extLst>
              <a:ext uri="{FF2B5EF4-FFF2-40B4-BE49-F238E27FC236}">
                <a16:creationId xmlns:a16="http://schemas.microsoft.com/office/drawing/2014/main" id="{0DE615A3-7481-7E94-022B-1D90F90D7DB6}"/>
              </a:ext>
            </a:extLst>
          </p:cNvPr>
          <p:cNvSpPr/>
          <p:nvPr/>
        </p:nvSpPr>
        <p:spPr>
          <a:xfrm>
            <a:off x="7825412" y="1596283"/>
            <a:ext cx="483972" cy="577364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35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46F767-060E-B92C-C649-15DD5D870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3CC2-41BE-49F5-8C9D-53D2C9B5A1FF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F1B1A5-2790-12DD-E234-F6DD8B2A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9B0D4DBA-6861-F547-22FE-60DB42810750}"/>
              </a:ext>
            </a:extLst>
          </p:cNvPr>
          <p:cNvSpPr/>
          <p:nvPr/>
        </p:nvSpPr>
        <p:spPr>
          <a:xfrm>
            <a:off x="2710481" y="1071067"/>
            <a:ext cx="2406715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인식되지 않는</a:t>
            </a:r>
            <a:endParaRPr lang="en-US" altLang="ko-KR" sz="1400" b="1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특수문자 대체</a:t>
            </a: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9D1BA618-82F8-AACB-347F-94DE8366D323}"/>
              </a:ext>
            </a:extLst>
          </p:cNvPr>
          <p:cNvSpPr/>
          <p:nvPr/>
        </p:nvSpPr>
        <p:spPr>
          <a:xfrm>
            <a:off x="2710481" y="2337205"/>
            <a:ext cx="2406716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기간 관련된 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word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를</a:t>
            </a:r>
            <a:endParaRPr lang="en-US" altLang="ko-KR" sz="1400" b="1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‘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신청기간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’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으로 통일</a:t>
            </a:r>
            <a:endParaRPr lang="ko-KR" sz="1400" b="1" dirty="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00C4A543-A828-C0E3-15E2-6718BB3145A6}"/>
              </a:ext>
            </a:extLst>
          </p:cNvPr>
          <p:cNvSpPr/>
          <p:nvPr/>
        </p:nvSpPr>
        <p:spPr>
          <a:xfrm>
            <a:off x="2710481" y="3603342"/>
            <a:ext cx="2406716" cy="1032047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‘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신청기간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’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으로 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split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 후</a:t>
            </a:r>
            <a:endParaRPr lang="en-US" altLang="ko-KR" sz="1400" b="1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10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개* 문자 내 숫자가 있는 원소 선택</a:t>
            </a:r>
            <a:endParaRPr lang="en-US" altLang="ko-KR" sz="1400" b="1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(*hyper-parameter)</a:t>
            </a: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D5C07184-0522-533D-0DC4-98798435BC6D}"/>
              </a:ext>
            </a:extLst>
          </p:cNvPr>
          <p:cNvSpPr/>
          <p:nvPr/>
        </p:nvSpPr>
        <p:spPr>
          <a:xfrm>
            <a:off x="2710481" y="5072680"/>
            <a:ext cx="2406716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앞부터 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40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개* 문자만 선택</a:t>
            </a:r>
            <a:endParaRPr lang="en-US" altLang="ko-KR" sz="1400" b="1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(*hyper-parameter)</a:t>
            </a:r>
            <a:endParaRPr lang="en-US" altLang="ko-KR" dirty="0"/>
          </a:p>
        </p:txBody>
      </p:sp>
      <p:sp>
        <p:nvSpPr>
          <p:cNvPr id="41" name="Arrow: Down 10">
            <a:extLst>
              <a:ext uri="{FF2B5EF4-FFF2-40B4-BE49-F238E27FC236}">
                <a16:creationId xmlns:a16="http://schemas.microsoft.com/office/drawing/2014/main" id="{E13E6E80-90B0-1C26-6C7A-36C234CEFC2B}"/>
              </a:ext>
            </a:extLst>
          </p:cNvPr>
          <p:cNvSpPr/>
          <p:nvPr/>
        </p:nvSpPr>
        <p:spPr>
          <a:xfrm>
            <a:off x="3671852" y="1943641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Down 10">
            <a:extLst>
              <a:ext uri="{FF2B5EF4-FFF2-40B4-BE49-F238E27FC236}">
                <a16:creationId xmlns:a16="http://schemas.microsoft.com/office/drawing/2014/main" id="{1CA97FAF-4EB9-A27D-703A-6DB9CD726AF3}"/>
              </a:ext>
            </a:extLst>
          </p:cNvPr>
          <p:cNvSpPr/>
          <p:nvPr/>
        </p:nvSpPr>
        <p:spPr>
          <a:xfrm>
            <a:off x="3671852" y="3235515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Down 10">
            <a:extLst>
              <a:ext uri="{FF2B5EF4-FFF2-40B4-BE49-F238E27FC236}">
                <a16:creationId xmlns:a16="http://schemas.microsoft.com/office/drawing/2014/main" id="{3467F5B3-3189-A652-5DD0-C12B9B777143}"/>
              </a:ext>
            </a:extLst>
          </p:cNvPr>
          <p:cNvSpPr/>
          <p:nvPr/>
        </p:nvSpPr>
        <p:spPr>
          <a:xfrm>
            <a:off x="3671852" y="4705512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Down 10">
            <a:extLst>
              <a:ext uri="{FF2B5EF4-FFF2-40B4-BE49-F238E27FC236}">
                <a16:creationId xmlns:a16="http://schemas.microsoft.com/office/drawing/2014/main" id="{A6FCFEE8-30B1-E9D6-D553-D2B1AC538C4D}"/>
              </a:ext>
            </a:extLst>
          </p:cNvPr>
          <p:cNvSpPr/>
          <p:nvPr/>
        </p:nvSpPr>
        <p:spPr>
          <a:xfrm>
            <a:off x="8086984" y="1964560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Down 10">
            <a:extLst>
              <a:ext uri="{FF2B5EF4-FFF2-40B4-BE49-F238E27FC236}">
                <a16:creationId xmlns:a16="http://schemas.microsoft.com/office/drawing/2014/main" id="{31026279-34C9-7726-9D9B-BADAA2339A5A}"/>
              </a:ext>
            </a:extLst>
          </p:cNvPr>
          <p:cNvSpPr/>
          <p:nvPr/>
        </p:nvSpPr>
        <p:spPr>
          <a:xfrm>
            <a:off x="8086984" y="3270898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Down 10">
            <a:extLst>
              <a:ext uri="{FF2B5EF4-FFF2-40B4-BE49-F238E27FC236}">
                <a16:creationId xmlns:a16="http://schemas.microsoft.com/office/drawing/2014/main" id="{61C9F9FA-9ABB-1932-D75D-0009F52D021B}"/>
              </a:ext>
            </a:extLst>
          </p:cNvPr>
          <p:cNvSpPr/>
          <p:nvPr/>
        </p:nvSpPr>
        <p:spPr>
          <a:xfrm>
            <a:off x="8086984" y="4648952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651E47-D49E-FAB9-89E1-8988A377E862}"/>
              </a:ext>
            </a:extLst>
          </p:cNvPr>
          <p:cNvGrpSpPr/>
          <p:nvPr/>
        </p:nvGrpSpPr>
        <p:grpSpPr>
          <a:xfrm>
            <a:off x="5247126" y="1298107"/>
            <a:ext cx="1676229" cy="4351555"/>
            <a:chOff x="3100826" y="1514007"/>
            <a:chExt cx="1676229" cy="4351555"/>
          </a:xfrm>
          <a:solidFill>
            <a:srgbClr val="178CA4"/>
          </a:solidFill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4419A14-5E78-DB41-5A63-E82E01572CA2}"/>
                </a:ext>
              </a:extLst>
            </p:cNvPr>
            <p:cNvSpPr/>
            <p:nvPr/>
          </p:nvSpPr>
          <p:spPr>
            <a:xfrm>
              <a:off x="3316958" y="1772349"/>
              <a:ext cx="260723" cy="3846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95A5D0D-4619-D05B-CD56-75D731773F8F}"/>
                </a:ext>
              </a:extLst>
            </p:cNvPr>
            <p:cNvSpPr/>
            <p:nvPr/>
          </p:nvSpPr>
          <p:spPr>
            <a:xfrm rot="5400000">
              <a:off x="3215662" y="5503543"/>
              <a:ext cx="247183" cy="4768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Arrow: Down 10">
              <a:extLst>
                <a:ext uri="{FF2B5EF4-FFF2-40B4-BE49-F238E27FC236}">
                  <a16:creationId xmlns:a16="http://schemas.microsoft.com/office/drawing/2014/main" id="{058FD122-73CF-A789-5414-B920E3B796E8}"/>
                </a:ext>
              </a:extLst>
            </p:cNvPr>
            <p:cNvSpPr/>
            <p:nvPr/>
          </p:nvSpPr>
          <p:spPr>
            <a:xfrm rot="16200000">
              <a:off x="3869136" y="961829"/>
              <a:ext cx="355741" cy="1460097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4B455C87-A0D9-82CD-43C2-EE2714E8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625"/>
            <a:ext cx="10515600" cy="274324"/>
          </a:xfrm>
        </p:spPr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  <a:latin typeface="Malgun Gothic"/>
                <a:ea typeface="Malgun Gothic"/>
              </a:rPr>
              <a:t>Algorithm for Extracting </a:t>
            </a:r>
            <a:r>
              <a:rPr lang="ko-KR" altLang="en-US" dirty="0">
                <a:solidFill>
                  <a:srgbClr val="000000"/>
                </a:solidFill>
                <a:latin typeface="Malgun Gothic"/>
                <a:ea typeface="Malgun Gothic"/>
              </a:rPr>
              <a:t>기간정보</a:t>
            </a:r>
            <a:endParaRPr lang="en-US" altLang="ko-KR" sz="1800" b="1" dirty="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C804E106-EA69-3491-EA84-E000B2DB3860}"/>
              </a:ext>
            </a:extLst>
          </p:cNvPr>
          <p:cNvSpPr/>
          <p:nvPr/>
        </p:nvSpPr>
        <p:spPr>
          <a:xfrm>
            <a:off x="7125613" y="1075878"/>
            <a:ext cx="2406715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‘~’ </a:t>
            </a:r>
            <a:r>
              <a:rPr lang="en-US" altLang="ko-KR" sz="1400" b="1" dirty="0" err="1">
                <a:solidFill>
                  <a:srgbClr val="000000"/>
                </a:solidFill>
                <a:latin typeface="Malgun Gothic"/>
                <a:ea typeface="Malgun Gothic"/>
              </a:rPr>
              <a:t>문자로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 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split</a:t>
            </a:r>
            <a:endParaRPr lang="ko-KR" altLang="en-US" sz="1400" b="1" dirty="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2F6BFA9F-7742-7767-E4CF-92CC4E6A9E7F}"/>
              </a:ext>
            </a:extLst>
          </p:cNvPr>
          <p:cNvSpPr/>
          <p:nvPr/>
        </p:nvSpPr>
        <p:spPr>
          <a:xfrm>
            <a:off x="7125613" y="2337205"/>
            <a:ext cx="2406715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괄호 및 괄호 안 문자 제거</a:t>
            </a: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E07B0980-530D-9AC7-E491-1B9CFC0374F2}"/>
              </a:ext>
            </a:extLst>
          </p:cNvPr>
          <p:cNvSpPr/>
          <p:nvPr/>
        </p:nvSpPr>
        <p:spPr>
          <a:xfrm>
            <a:off x="7125613" y="3725625"/>
            <a:ext cx="2406715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한글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숫자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, ‘~’, ‘:’ 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이외</a:t>
            </a:r>
            <a:endParaRPr lang="en-US" altLang="ko-KR" sz="1400" b="1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모든 문자 제거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F901008A-5321-57C1-3644-72E78A2E626E}"/>
              </a:ext>
            </a:extLst>
          </p:cNvPr>
          <p:cNvSpPr/>
          <p:nvPr/>
        </p:nvSpPr>
        <p:spPr>
          <a:xfrm>
            <a:off x="7129014" y="5072680"/>
            <a:ext cx="2406715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정규표현식을 통해</a:t>
            </a:r>
            <a:endParaRPr lang="en-US" altLang="ko-KR" sz="1400" b="1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기간정보 정보추출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134EDC-31FD-A8DB-FAAD-06E9FA89E4F8}"/>
              </a:ext>
            </a:extLst>
          </p:cNvPr>
          <p:cNvSpPr/>
          <p:nvPr/>
        </p:nvSpPr>
        <p:spPr>
          <a:xfrm>
            <a:off x="6923355" y="2097076"/>
            <a:ext cx="2818622" cy="3986223"/>
          </a:xfrm>
          <a:prstGeom prst="rect">
            <a:avLst/>
          </a:prstGeom>
          <a:noFill/>
          <a:ln>
            <a:solidFill>
              <a:srgbClr val="A6A6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79205D-6A6E-11E9-10CA-FA4D9AE68607}"/>
              </a:ext>
            </a:extLst>
          </p:cNvPr>
          <p:cNvSpPr txBox="1"/>
          <p:nvPr/>
        </p:nvSpPr>
        <p:spPr>
          <a:xfrm>
            <a:off x="5926692" y="2233889"/>
            <a:ext cx="9837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For loop</a:t>
            </a: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N=2</a:t>
            </a:r>
            <a:endParaRPr lang="ko-KR" altLang="en-US" sz="1400" b="1" dirty="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12042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46F767-060E-B92C-C649-15DD5D870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3CC2-41BE-49F5-8C9D-53D2C9B5A1FF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F1B1A5-2790-12DD-E234-F6DD8B2A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9B0D4DBA-6861-F547-22FE-60DB42810750}"/>
              </a:ext>
            </a:extLst>
          </p:cNvPr>
          <p:cNvSpPr/>
          <p:nvPr/>
        </p:nvSpPr>
        <p:spPr>
          <a:xfrm>
            <a:off x="1122981" y="1020267"/>
            <a:ext cx="2406715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인식되지 않는</a:t>
            </a:r>
            <a:endParaRPr lang="en-US" altLang="ko-KR" sz="1400" b="1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특수문자 대체</a:t>
            </a: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9D1BA618-82F8-AACB-347F-94DE8366D323}"/>
              </a:ext>
            </a:extLst>
          </p:cNvPr>
          <p:cNvSpPr/>
          <p:nvPr/>
        </p:nvSpPr>
        <p:spPr>
          <a:xfrm>
            <a:off x="1123724" y="2842035"/>
            <a:ext cx="2406716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지원금 관련된 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word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를</a:t>
            </a:r>
            <a:endParaRPr lang="en-US" altLang="ko-KR" sz="1400" b="1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‘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지원금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’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으로 통일</a:t>
            </a:r>
            <a:endParaRPr lang="ko-KR" sz="1400" b="1" dirty="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00C4A543-A828-C0E3-15E2-6718BB3145A6}"/>
              </a:ext>
            </a:extLst>
          </p:cNvPr>
          <p:cNvSpPr/>
          <p:nvPr/>
        </p:nvSpPr>
        <p:spPr>
          <a:xfrm>
            <a:off x="1122980" y="4663803"/>
            <a:ext cx="2406716" cy="1032047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‘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지원금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’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으로 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split 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endParaRPr lang="en-US" altLang="ko-KR" sz="1400" b="1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금액 단위 관련 단어가 있는 원소 선택</a:t>
            </a:r>
            <a:endParaRPr lang="en-US" altLang="ko-KR" sz="1400" b="1" dirty="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41" name="Arrow: Down 10">
            <a:extLst>
              <a:ext uri="{FF2B5EF4-FFF2-40B4-BE49-F238E27FC236}">
                <a16:creationId xmlns:a16="http://schemas.microsoft.com/office/drawing/2014/main" id="{E13E6E80-90B0-1C26-6C7A-36C234CEFC2B}"/>
              </a:ext>
            </a:extLst>
          </p:cNvPr>
          <p:cNvSpPr/>
          <p:nvPr/>
        </p:nvSpPr>
        <p:spPr>
          <a:xfrm>
            <a:off x="2084352" y="2192504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Down 10">
            <a:extLst>
              <a:ext uri="{FF2B5EF4-FFF2-40B4-BE49-F238E27FC236}">
                <a16:creationId xmlns:a16="http://schemas.microsoft.com/office/drawing/2014/main" id="{1CA97FAF-4EB9-A27D-703A-6DB9CD726AF3}"/>
              </a:ext>
            </a:extLst>
          </p:cNvPr>
          <p:cNvSpPr/>
          <p:nvPr/>
        </p:nvSpPr>
        <p:spPr>
          <a:xfrm>
            <a:off x="2086590" y="3994906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Down 10">
            <a:extLst>
              <a:ext uri="{FF2B5EF4-FFF2-40B4-BE49-F238E27FC236}">
                <a16:creationId xmlns:a16="http://schemas.microsoft.com/office/drawing/2014/main" id="{A6FCFEE8-30B1-E9D6-D553-D2B1AC538C4D}"/>
              </a:ext>
            </a:extLst>
          </p:cNvPr>
          <p:cNvSpPr/>
          <p:nvPr/>
        </p:nvSpPr>
        <p:spPr>
          <a:xfrm>
            <a:off x="6086707" y="2173230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Down 10">
            <a:extLst>
              <a:ext uri="{FF2B5EF4-FFF2-40B4-BE49-F238E27FC236}">
                <a16:creationId xmlns:a16="http://schemas.microsoft.com/office/drawing/2014/main" id="{31026279-34C9-7726-9D9B-BADAA2339A5A}"/>
              </a:ext>
            </a:extLst>
          </p:cNvPr>
          <p:cNvSpPr/>
          <p:nvPr/>
        </p:nvSpPr>
        <p:spPr>
          <a:xfrm>
            <a:off x="6086707" y="3990530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651E47-D49E-FAB9-89E1-8988A377E862}"/>
              </a:ext>
            </a:extLst>
          </p:cNvPr>
          <p:cNvGrpSpPr/>
          <p:nvPr/>
        </p:nvGrpSpPr>
        <p:grpSpPr>
          <a:xfrm>
            <a:off x="3748526" y="1247307"/>
            <a:ext cx="1204478" cy="4048593"/>
            <a:chOff x="3100826" y="1514639"/>
            <a:chExt cx="1204478" cy="4350923"/>
          </a:xfrm>
          <a:solidFill>
            <a:srgbClr val="178CA4"/>
          </a:solidFill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4419A14-5E78-DB41-5A63-E82E01572CA2}"/>
                </a:ext>
              </a:extLst>
            </p:cNvPr>
            <p:cNvSpPr/>
            <p:nvPr/>
          </p:nvSpPr>
          <p:spPr>
            <a:xfrm>
              <a:off x="3316958" y="1772349"/>
              <a:ext cx="260723" cy="3846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95A5D0D-4619-D05B-CD56-75D731773F8F}"/>
                </a:ext>
              </a:extLst>
            </p:cNvPr>
            <p:cNvSpPr/>
            <p:nvPr/>
          </p:nvSpPr>
          <p:spPr>
            <a:xfrm rot="5400000">
              <a:off x="3215662" y="5503543"/>
              <a:ext cx="247183" cy="4768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Arrow: Down 10">
              <a:extLst>
                <a:ext uri="{FF2B5EF4-FFF2-40B4-BE49-F238E27FC236}">
                  <a16:creationId xmlns:a16="http://schemas.microsoft.com/office/drawing/2014/main" id="{058FD122-73CF-A789-5414-B920E3B796E8}"/>
                </a:ext>
              </a:extLst>
            </p:cNvPr>
            <p:cNvSpPr/>
            <p:nvPr/>
          </p:nvSpPr>
          <p:spPr>
            <a:xfrm rot="16200000">
              <a:off x="3633261" y="1198338"/>
              <a:ext cx="355741" cy="988344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4B455C87-A0D9-82CD-43C2-EE2714E8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625"/>
            <a:ext cx="10515600" cy="274324"/>
          </a:xfrm>
        </p:spPr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  <a:latin typeface="Malgun Gothic"/>
                <a:ea typeface="Malgun Gothic"/>
              </a:rPr>
              <a:t>Algorithm for Extracting </a:t>
            </a:r>
            <a:r>
              <a:rPr lang="ko-KR" altLang="en-US" dirty="0">
                <a:solidFill>
                  <a:srgbClr val="000000"/>
                </a:solidFill>
                <a:latin typeface="Malgun Gothic"/>
                <a:ea typeface="Malgun Gothic"/>
              </a:rPr>
              <a:t>지원금정보</a:t>
            </a:r>
            <a:endParaRPr lang="en-US" altLang="ko-KR" sz="1800" b="1" dirty="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C804E106-EA69-3491-EA84-E000B2DB3860}"/>
              </a:ext>
            </a:extLst>
          </p:cNvPr>
          <p:cNvSpPr/>
          <p:nvPr/>
        </p:nvSpPr>
        <p:spPr>
          <a:xfrm>
            <a:off x="5125336" y="1025078"/>
            <a:ext cx="2406715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Suffix 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내용 추출</a:t>
            </a:r>
            <a:endParaRPr lang="en-US" altLang="ko-KR" sz="1400" b="1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이내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최대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  <a:endParaRPr lang="ko-KR" altLang="en-US" sz="1400" b="1" dirty="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2F6BFA9F-7742-7767-E4CF-92CC4E6A9E7F}"/>
              </a:ext>
            </a:extLst>
          </p:cNvPr>
          <p:cNvSpPr/>
          <p:nvPr/>
        </p:nvSpPr>
        <p:spPr>
          <a:xfrm>
            <a:off x="5125336" y="2842035"/>
            <a:ext cx="2406715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VAT 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내용 추출</a:t>
            </a: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E07B0980-530D-9AC7-E491-1B9CFC0374F2}"/>
              </a:ext>
            </a:extLst>
          </p:cNvPr>
          <p:cNvSpPr/>
          <p:nvPr/>
        </p:nvSpPr>
        <p:spPr>
          <a:xfrm>
            <a:off x="5074528" y="4780727"/>
            <a:ext cx="2406715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Prefix 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내용 추출</a:t>
            </a:r>
            <a:endParaRPr lang="en-US" altLang="ko-KR" sz="1400" b="1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연간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과제당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기업당, 총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  <a:endParaRPr lang="ko-KR" altLang="en-US" sz="1400" b="1" dirty="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C25C316-F099-8E36-DCC7-61CE1F9B1B03}"/>
              </a:ext>
            </a:extLst>
          </p:cNvPr>
          <p:cNvGrpSpPr/>
          <p:nvPr/>
        </p:nvGrpSpPr>
        <p:grpSpPr>
          <a:xfrm>
            <a:off x="7653575" y="1256437"/>
            <a:ext cx="1204478" cy="4048593"/>
            <a:chOff x="3100826" y="1514639"/>
            <a:chExt cx="1204478" cy="4350923"/>
          </a:xfrm>
          <a:solidFill>
            <a:srgbClr val="178CA4"/>
          </a:solidFill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92C9161-F454-7E2D-EF82-23862712ADB0}"/>
                </a:ext>
              </a:extLst>
            </p:cNvPr>
            <p:cNvSpPr/>
            <p:nvPr/>
          </p:nvSpPr>
          <p:spPr>
            <a:xfrm>
              <a:off x="3316958" y="1772349"/>
              <a:ext cx="260723" cy="3846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A9D4677-F139-B546-636D-D1DC166F3259}"/>
                </a:ext>
              </a:extLst>
            </p:cNvPr>
            <p:cNvSpPr/>
            <p:nvPr/>
          </p:nvSpPr>
          <p:spPr>
            <a:xfrm rot="5400000">
              <a:off x="3215662" y="5503543"/>
              <a:ext cx="247183" cy="4768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Arrow: Down 10">
              <a:extLst>
                <a:ext uri="{FF2B5EF4-FFF2-40B4-BE49-F238E27FC236}">
                  <a16:creationId xmlns:a16="http://schemas.microsoft.com/office/drawing/2014/main" id="{0E2D6961-A890-7D00-FD83-956A8F0745E7}"/>
                </a:ext>
              </a:extLst>
            </p:cNvPr>
            <p:cNvSpPr/>
            <p:nvPr/>
          </p:nvSpPr>
          <p:spPr>
            <a:xfrm rot="16200000">
              <a:off x="3633261" y="1198338"/>
              <a:ext cx="355741" cy="988344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Arrow: Down 10">
            <a:extLst>
              <a:ext uri="{FF2B5EF4-FFF2-40B4-BE49-F238E27FC236}">
                <a16:creationId xmlns:a16="http://schemas.microsoft.com/office/drawing/2014/main" id="{168C2A42-5559-AA9E-A15C-232A2454FF41}"/>
              </a:ext>
            </a:extLst>
          </p:cNvPr>
          <p:cNvSpPr/>
          <p:nvPr/>
        </p:nvSpPr>
        <p:spPr>
          <a:xfrm>
            <a:off x="10100284" y="2179480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Down 10">
            <a:extLst>
              <a:ext uri="{FF2B5EF4-FFF2-40B4-BE49-F238E27FC236}">
                <a16:creationId xmlns:a16="http://schemas.microsoft.com/office/drawing/2014/main" id="{15DF32AF-8E40-E462-67F8-65ADCF4F4B5F}"/>
              </a:ext>
            </a:extLst>
          </p:cNvPr>
          <p:cNvSpPr/>
          <p:nvPr/>
        </p:nvSpPr>
        <p:spPr>
          <a:xfrm>
            <a:off x="10100284" y="3996780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">
            <a:extLst>
              <a:ext uri="{FF2B5EF4-FFF2-40B4-BE49-F238E27FC236}">
                <a16:creationId xmlns:a16="http://schemas.microsoft.com/office/drawing/2014/main" id="{03D17A6C-2C43-930B-4BF4-2B2C8B66C152}"/>
              </a:ext>
            </a:extLst>
          </p:cNvPr>
          <p:cNvSpPr/>
          <p:nvPr/>
        </p:nvSpPr>
        <p:spPr>
          <a:xfrm>
            <a:off x="9138913" y="1031328"/>
            <a:ext cx="2406715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괄호 및 괄호 안 문자 제거</a:t>
            </a:r>
          </a:p>
        </p:txBody>
      </p:sp>
      <p:sp>
        <p:nvSpPr>
          <p:cNvPr id="65" name="Rectangle 5">
            <a:extLst>
              <a:ext uri="{FF2B5EF4-FFF2-40B4-BE49-F238E27FC236}">
                <a16:creationId xmlns:a16="http://schemas.microsoft.com/office/drawing/2014/main" id="{FD575573-F9CC-D1D8-649F-0F55C89350ED}"/>
              </a:ext>
            </a:extLst>
          </p:cNvPr>
          <p:cNvSpPr/>
          <p:nvPr/>
        </p:nvSpPr>
        <p:spPr>
          <a:xfrm>
            <a:off x="9138913" y="2848285"/>
            <a:ext cx="2406715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금액 단위를 백만으로 통일 후 금액 추출</a:t>
            </a:r>
          </a:p>
        </p:txBody>
      </p:sp>
      <p:sp>
        <p:nvSpPr>
          <p:cNvPr id="66" name="Rectangle 5">
            <a:extLst>
              <a:ext uri="{FF2B5EF4-FFF2-40B4-BE49-F238E27FC236}">
                <a16:creationId xmlns:a16="http://schemas.microsoft.com/office/drawing/2014/main" id="{F431E9C3-67EB-BCB1-E5A8-F4F522E55AAF}"/>
              </a:ext>
            </a:extLst>
          </p:cNvPr>
          <p:cNvSpPr/>
          <p:nvPr/>
        </p:nvSpPr>
        <p:spPr>
          <a:xfrm>
            <a:off x="9088105" y="4786977"/>
            <a:ext cx="2406715" cy="792892"/>
          </a:xfrm>
          <a:prstGeom prst="rect">
            <a:avLst/>
          </a:prstGeom>
          <a:noFill/>
          <a:ln w="28575">
            <a:solidFill>
              <a:srgbClr val="A9B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b="1" dirty="0" err="1">
                <a:solidFill>
                  <a:srgbClr val="000000"/>
                </a:solidFill>
                <a:latin typeface="Malgun Gothic"/>
                <a:ea typeface="Malgun Gothic"/>
              </a:rPr>
              <a:t>최종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Malgun Gothic"/>
                <a:ea typeface="Malgun Gothic"/>
              </a:rPr>
              <a:t>문자열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</a:rPr>
              <a:t>결합</a:t>
            </a:r>
          </a:p>
        </p:txBody>
      </p:sp>
    </p:spTree>
    <p:extLst>
      <p:ext uri="{BB962C8B-B14F-4D97-AF65-F5344CB8AC3E}">
        <p14:creationId xmlns:p14="http://schemas.microsoft.com/office/powerpoint/2010/main" val="856303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0A1FACD-554E-14C4-2370-E32D9664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웹 어플리케이션 구조도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0F0E3A-3CC5-13F4-7E3F-539435D2B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3CC2-41BE-49F5-8C9D-53D2C9B5A1FF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6797A0-2E42-2A45-8D75-8058ADDA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25</a:t>
            </a:fld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E9AF662-F04F-F206-ACAB-85E25EA49522}"/>
              </a:ext>
            </a:extLst>
          </p:cNvPr>
          <p:cNvGrpSpPr/>
          <p:nvPr/>
        </p:nvGrpSpPr>
        <p:grpSpPr>
          <a:xfrm>
            <a:off x="564275" y="928832"/>
            <a:ext cx="2871707" cy="5433098"/>
            <a:chOff x="493937" y="928832"/>
            <a:chExt cx="2871707" cy="54330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4C50D97-70A0-CA46-91E2-E172E5FB1255}"/>
                </a:ext>
              </a:extLst>
            </p:cNvPr>
            <p:cNvGrpSpPr/>
            <p:nvPr/>
          </p:nvGrpSpPr>
          <p:grpSpPr>
            <a:xfrm>
              <a:off x="534259" y="1709702"/>
              <a:ext cx="2831385" cy="4386381"/>
              <a:chOff x="2141171" y="571045"/>
              <a:chExt cx="2831385" cy="438638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865054-9763-F2F7-191F-45FA38D30405}"/>
                  </a:ext>
                </a:extLst>
              </p:cNvPr>
              <p:cNvSpPr txBox="1"/>
              <p:nvPr/>
            </p:nvSpPr>
            <p:spPr>
              <a:xfrm>
                <a:off x="2141171" y="571045"/>
                <a:ext cx="1206372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dirty="0">
                    <a:ea typeface="맑은 고딕"/>
                  </a:rPr>
                  <a:t>web/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134742-6CB4-7ED8-D838-CD2A63432A62}"/>
                  </a:ext>
                </a:extLst>
              </p:cNvPr>
              <p:cNvSpPr txBox="1"/>
              <p:nvPr/>
            </p:nvSpPr>
            <p:spPr>
              <a:xfrm>
                <a:off x="2674745" y="943694"/>
                <a:ext cx="1337784" cy="175432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dirty="0">
                    <a:ea typeface="맑은 고딕"/>
                  </a:rPr>
                  <a:t>app.py</a:t>
                </a:r>
              </a:p>
              <a:p>
                <a:r>
                  <a:rPr lang="en-US" altLang="ko-KR" dirty="0">
                    <a:ea typeface="맑은 고딕"/>
                  </a:rPr>
                  <a:t>static/</a:t>
                </a:r>
              </a:p>
              <a:p>
                <a:endParaRPr lang="en-US" altLang="ko-KR" dirty="0">
                  <a:ea typeface="맑은 고딕"/>
                </a:endParaRPr>
              </a:p>
              <a:p>
                <a:endParaRPr lang="en-US" altLang="ko-KR" dirty="0">
                  <a:ea typeface="맑은 고딕"/>
                </a:endParaRPr>
              </a:p>
              <a:p>
                <a:endParaRPr lang="en-US" altLang="ko-KR" dirty="0">
                  <a:ea typeface="맑은 고딕"/>
                </a:endParaRPr>
              </a:p>
              <a:p>
                <a:r>
                  <a:rPr lang="en-US" altLang="ko-KR" dirty="0">
                    <a:ea typeface="맑은 고딕"/>
                  </a:rPr>
                  <a:t>templates/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54026E-B7CD-05C3-361C-1A8D57956EA7}"/>
                  </a:ext>
                </a:extLst>
              </p:cNvPr>
              <p:cNvSpPr txBox="1"/>
              <p:nvPr/>
            </p:nvSpPr>
            <p:spPr>
              <a:xfrm>
                <a:off x="3233261" y="1541106"/>
                <a:ext cx="1739295" cy="34163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dirty="0" err="1">
                    <a:ea typeface="맑은 고딕"/>
                  </a:rPr>
                  <a:t>css</a:t>
                </a:r>
                <a:r>
                  <a:rPr lang="en-US" altLang="ko-KR" dirty="0">
                    <a:ea typeface="맑은 고딕"/>
                  </a:rPr>
                  <a:t>/</a:t>
                </a:r>
              </a:p>
              <a:p>
                <a:r>
                  <a:rPr lang="en-US" altLang="ko-KR" dirty="0" err="1">
                    <a:ea typeface="맑은 고딕"/>
                  </a:rPr>
                  <a:t>js</a:t>
                </a:r>
                <a:r>
                  <a:rPr lang="en-US" altLang="ko-KR" dirty="0">
                    <a:ea typeface="맑은 고딕"/>
                  </a:rPr>
                  <a:t>/</a:t>
                </a:r>
              </a:p>
              <a:p>
                <a:endParaRPr lang="en-US" altLang="ko-KR" dirty="0">
                  <a:ea typeface="맑은 고딕"/>
                </a:endParaRPr>
              </a:p>
              <a:p>
                <a:endParaRPr lang="en-US" altLang="ko-KR" dirty="0">
                  <a:ea typeface="맑은 고딕"/>
                </a:endParaRPr>
              </a:p>
              <a:p>
                <a:r>
                  <a:rPr lang="en-US" altLang="ko-KR" dirty="0">
                    <a:ea typeface="맑은 고딕"/>
                  </a:rPr>
                  <a:t>base.html</a:t>
                </a:r>
              </a:p>
              <a:p>
                <a:r>
                  <a:rPr lang="en-US" altLang="ko-KR" dirty="0">
                    <a:ea typeface="맑은 고딕"/>
                  </a:rPr>
                  <a:t>db_result.html</a:t>
                </a:r>
              </a:p>
              <a:p>
                <a:r>
                  <a:rPr lang="en-US" altLang="ko-KR" dirty="0">
                    <a:ea typeface="맑은 고딕"/>
                  </a:rPr>
                  <a:t>filter_bar.</a:t>
                </a:r>
                <a:r>
                  <a:rPr lang="en-US" dirty="0">
                    <a:ea typeface="+mn-lt"/>
                    <a:cs typeface="+mn-lt"/>
                  </a:rPr>
                  <a:t>html</a:t>
                </a:r>
              </a:p>
              <a:p>
                <a:r>
                  <a:rPr lang="en-US" dirty="0">
                    <a:ea typeface="맑은 고딕"/>
                  </a:rPr>
                  <a:t>footer</a:t>
                </a:r>
                <a:r>
                  <a:rPr lang="en-US" dirty="0">
                    <a:ea typeface="+mn-lt"/>
                    <a:cs typeface="+mn-lt"/>
                  </a:rPr>
                  <a:t>.html</a:t>
                </a:r>
              </a:p>
              <a:p>
                <a:r>
                  <a:rPr lang="en-US" dirty="0">
                    <a:ea typeface="맑은 고딕"/>
                  </a:rPr>
                  <a:t>hash</a:t>
                </a:r>
                <a:r>
                  <a:rPr lang="en-US" dirty="0">
                    <a:ea typeface="+mn-lt"/>
                    <a:cs typeface="+mn-lt"/>
                  </a:rPr>
                  <a:t>.html</a:t>
                </a:r>
              </a:p>
              <a:p>
                <a:r>
                  <a:rPr lang="en-US" dirty="0">
                    <a:ea typeface="+mn-lt"/>
                    <a:cs typeface="+mn-lt"/>
                  </a:rPr>
                  <a:t>index.html</a:t>
                </a:r>
              </a:p>
              <a:p>
                <a:r>
                  <a:rPr lang="en-US" dirty="0">
                    <a:ea typeface="+mn-lt"/>
                    <a:cs typeface="+mn-lt"/>
                  </a:rPr>
                  <a:t>navbar.html</a:t>
                </a:r>
              </a:p>
              <a:p>
                <a:r>
                  <a:rPr lang="en-US" dirty="0">
                    <a:ea typeface="+mn-lt"/>
                    <a:cs typeface="+mn-lt"/>
                  </a:rPr>
                  <a:t>search.html</a:t>
                </a: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EC5321FB-E71E-A596-450E-DB9CBD60AE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5724" y="1502789"/>
                <a:ext cx="2" cy="479195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6BB4F66D-E7FC-A58A-74F4-CEEDBF16F6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67869" y="1981982"/>
                <a:ext cx="235671" cy="3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E6AD9002-852C-569A-3E3C-6516D00D01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67869" y="1730601"/>
                <a:ext cx="235671" cy="3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1189DB25-899F-CBD2-2381-77574889E6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1538" y="874335"/>
                <a:ext cx="2" cy="1602556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8455F220-D388-205C-D1D2-016B86120F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3683" y="2469033"/>
                <a:ext cx="235671" cy="3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86877159-F136-49C5-47DA-E665C8C313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3683" y="1102147"/>
                <a:ext cx="235671" cy="3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869D7E4E-E369-733E-BB03-CB24FD41FB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1539" y="1353528"/>
                <a:ext cx="235671" cy="3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AA7085F6-5861-2537-C431-18DBEF1CC1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3580" y="2618294"/>
                <a:ext cx="2" cy="2058184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CE5805E5-7258-F1B8-A6FA-043BFF3B5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3580" y="2767549"/>
                <a:ext cx="235671" cy="3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CB40C7D0-7D8F-1A08-0E67-577225D449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91436" y="3034642"/>
                <a:ext cx="235671" cy="3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021EBB23-666A-EE11-B333-2535E0200D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3580" y="3301734"/>
                <a:ext cx="235671" cy="3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F7710426-CE6E-C6EE-A850-06921E45D5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91436" y="3568828"/>
                <a:ext cx="235671" cy="3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11C9C798-B363-C97D-B3F7-782C13A44F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3579" y="3851631"/>
                <a:ext cx="235671" cy="3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47E3C023-720F-9240-D1DE-1FC47BD83E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91435" y="4134436"/>
                <a:ext cx="235671" cy="3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9E39EA1C-58E7-90CD-D1E7-1B878C26E8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3579" y="4401528"/>
                <a:ext cx="235671" cy="3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29DCDD30-B02A-CEFA-57E6-259629536F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91435" y="4668621"/>
                <a:ext cx="235671" cy="3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237C4D2-46CD-AE2C-FB20-400F61F5CB4C}"/>
                </a:ext>
              </a:extLst>
            </p:cNvPr>
            <p:cNvSpPr/>
            <p:nvPr/>
          </p:nvSpPr>
          <p:spPr>
            <a:xfrm>
              <a:off x="493937" y="1085416"/>
              <a:ext cx="2694082" cy="5276514"/>
            </a:xfrm>
            <a:prstGeom prst="rect">
              <a:avLst/>
            </a:prstGeom>
            <a:noFill/>
            <a:ln>
              <a:solidFill>
                <a:srgbClr val="178CA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1BB0761-D815-FA31-3EF4-74FB2105F000}"/>
                </a:ext>
              </a:extLst>
            </p:cNvPr>
            <p:cNvSpPr txBox="1"/>
            <p:nvPr/>
          </p:nvSpPr>
          <p:spPr>
            <a:xfrm>
              <a:off x="1142897" y="928832"/>
              <a:ext cx="139835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altLang="ko-KR" sz="1600" b="1" dirty="0" err="1">
                  <a:ea typeface="맑은 고딕"/>
                </a:rPr>
                <a:t>패키지</a:t>
              </a:r>
              <a:r>
                <a:rPr lang="en-US" altLang="ko-KR" sz="1600" b="1" dirty="0">
                  <a:ea typeface="맑은 고딕"/>
                </a:rPr>
                <a:t> </a:t>
              </a:r>
              <a:r>
                <a:rPr lang="en-US" altLang="ko-KR" sz="1600" b="1" dirty="0" err="1">
                  <a:ea typeface="맑은 고딕"/>
                </a:rPr>
                <a:t>구조</a:t>
              </a:r>
              <a:endParaRPr lang="en-US" altLang="ko-KR" sz="1600" b="1" dirty="0">
                <a:ea typeface="맑은 고딕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5EC71FE-C658-03FA-38B1-E6C247EE96FA}"/>
              </a:ext>
            </a:extLst>
          </p:cNvPr>
          <p:cNvGrpSpPr/>
          <p:nvPr/>
        </p:nvGrpSpPr>
        <p:grpSpPr>
          <a:xfrm>
            <a:off x="3424706" y="928832"/>
            <a:ext cx="8239756" cy="5608830"/>
            <a:chOff x="3354368" y="928832"/>
            <a:chExt cx="8239756" cy="5608830"/>
          </a:xfrm>
        </p:grpSpPr>
        <p:pic>
          <p:nvPicPr>
            <p:cNvPr id="37" name="그림 37">
              <a:extLst>
                <a:ext uri="{FF2B5EF4-FFF2-40B4-BE49-F238E27FC236}">
                  <a16:creationId xmlns:a16="http://schemas.microsoft.com/office/drawing/2014/main" id="{623ACF4B-1935-0588-DD90-F9797CA4D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4523" y="1187849"/>
              <a:ext cx="8229601" cy="5349813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8CC26F-93BB-355B-DC60-3BA046D3F484}"/>
                </a:ext>
              </a:extLst>
            </p:cNvPr>
            <p:cNvSpPr/>
            <p:nvPr/>
          </p:nvSpPr>
          <p:spPr>
            <a:xfrm>
              <a:off x="3354368" y="1085416"/>
              <a:ext cx="8157036" cy="5276514"/>
            </a:xfrm>
            <a:prstGeom prst="rect">
              <a:avLst/>
            </a:prstGeom>
            <a:noFill/>
            <a:ln>
              <a:solidFill>
                <a:srgbClr val="178CA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8092F3-C1CF-CB67-CC69-240D557AC46B}"/>
                </a:ext>
              </a:extLst>
            </p:cNvPr>
            <p:cNvSpPr txBox="1"/>
            <p:nvPr/>
          </p:nvSpPr>
          <p:spPr>
            <a:xfrm>
              <a:off x="5902468" y="928832"/>
              <a:ext cx="30630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altLang="ko-KR" sz="1600" b="1" dirty="0">
                  <a:ea typeface="맑은 고딕"/>
                </a:rPr>
                <a:t>웹 </a:t>
              </a:r>
              <a:r>
                <a:rPr lang="en-US" altLang="ko-KR" sz="1600" b="1" dirty="0" err="1">
                  <a:ea typeface="맑은 고딕"/>
                </a:rPr>
                <a:t>어플리케이션</a:t>
              </a:r>
              <a:r>
                <a:rPr lang="en-US" altLang="ko-KR" sz="1600" b="1" dirty="0">
                  <a:ea typeface="맑은 고딕"/>
                </a:rPr>
                <a:t> Request 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3603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E36-142C-C6CE-7293-9D7276634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/>
              <a:t>01</a:t>
            </a:r>
            <a:r>
              <a:rPr lang="en-US" altLang="ko-KR"/>
              <a:t> </a:t>
            </a:r>
            <a:r>
              <a:rPr lang="ko-KR" altLang="en-US" b="1"/>
              <a:t>주제선정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D64220-24BF-8D09-6669-F50A17FD0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3CC2-41BE-49F5-8C9D-53D2C9B5A1FF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509F29-4FC5-0D04-2679-2C653266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9026E57-244A-7311-587B-7209EAB80B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/>
              <a:t>3) </a:t>
            </a:r>
            <a:r>
              <a:rPr lang="ko-KR" altLang="en-US" sz="1400"/>
              <a:t>현존 홈페이지 현황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4C2B1A-523A-B9DD-0E7E-0F435D0A9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021" y="831154"/>
            <a:ext cx="9029557" cy="567404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3FB300A-92BF-5EC2-8651-A7CD80043A94}"/>
              </a:ext>
            </a:extLst>
          </p:cNvPr>
          <p:cNvSpPr/>
          <p:nvPr/>
        </p:nvSpPr>
        <p:spPr>
          <a:xfrm>
            <a:off x="4761293" y="2671827"/>
            <a:ext cx="1369431" cy="2681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3B2BD1-6936-64B9-2BCC-6953DFD4DF8F}"/>
              </a:ext>
            </a:extLst>
          </p:cNvPr>
          <p:cNvSpPr/>
          <p:nvPr/>
        </p:nvSpPr>
        <p:spPr>
          <a:xfrm>
            <a:off x="7727074" y="4384883"/>
            <a:ext cx="2778227" cy="2681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152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7645A-1607-6355-F1DC-4274FD4C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/>
              <a:t>01</a:t>
            </a:r>
            <a:r>
              <a:rPr lang="en-US" altLang="ko-KR"/>
              <a:t> </a:t>
            </a:r>
            <a:r>
              <a:rPr lang="ko-KR" altLang="en-US" b="1"/>
              <a:t>주제선정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2E8F23-2CE6-9E13-122B-E9101ED5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3CC2-41BE-49F5-8C9D-53D2C9B5A1FF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6711DE-3D61-2E8C-8D16-C317A99A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D9767F4-21FF-9626-0562-02E98B0B6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/>
              <a:t>3) </a:t>
            </a:r>
            <a:r>
              <a:rPr lang="ko-KR" altLang="en-US" sz="1400"/>
              <a:t>현존 홈페이지 현황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01A0E3-63A0-3CBD-60D1-21038CBB8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6555"/>
          <a:stretch/>
        </p:blipFill>
        <p:spPr>
          <a:xfrm>
            <a:off x="2291788" y="1070327"/>
            <a:ext cx="8092416" cy="51915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C30875A-BE8B-F49B-53D6-F4D431CE8BA1}"/>
              </a:ext>
            </a:extLst>
          </p:cNvPr>
          <p:cNvSpPr/>
          <p:nvPr/>
        </p:nvSpPr>
        <p:spPr>
          <a:xfrm>
            <a:off x="3012825" y="1884827"/>
            <a:ext cx="1501301" cy="3606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CF5E10-AC6B-15A2-F096-6456C2888845}"/>
              </a:ext>
            </a:extLst>
          </p:cNvPr>
          <p:cNvSpPr/>
          <p:nvPr/>
        </p:nvSpPr>
        <p:spPr>
          <a:xfrm>
            <a:off x="393743" y="4166887"/>
            <a:ext cx="1898045" cy="91729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4B19F9-211D-A4E7-8830-E99D81C69C43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2291788" y="4625534"/>
            <a:ext cx="589787" cy="3279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009166-97D9-7991-0DA1-54C78F4A9276}"/>
              </a:ext>
            </a:extLst>
          </p:cNvPr>
          <p:cNvSpPr/>
          <p:nvPr/>
        </p:nvSpPr>
        <p:spPr>
          <a:xfrm>
            <a:off x="2881575" y="4822705"/>
            <a:ext cx="4885038" cy="2614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6AF45A-AECB-DBC2-30DD-F5243AD595DC}"/>
              </a:ext>
            </a:extLst>
          </p:cNvPr>
          <p:cNvSpPr txBox="1"/>
          <p:nvPr/>
        </p:nvSpPr>
        <p:spPr>
          <a:xfrm>
            <a:off x="521065" y="4307112"/>
            <a:ext cx="1770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solidFill>
                  <a:schemeClr val="tx1"/>
                </a:solidFill>
              </a:rPr>
              <a:t>검색결과 </a:t>
            </a:r>
            <a:endParaRPr lang="en-US" altLang="ko-KR">
              <a:solidFill>
                <a:schemeClr val="tx1"/>
              </a:solidFill>
            </a:endParaRPr>
          </a:p>
          <a:p>
            <a:r>
              <a:rPr lang="ko-KR" altLang="en-US">
                <a:solidFill>
                  <a:schemeClr val="tx1"/>
                </a:solidFill>
              </a:rPr>
              <a:t>최 상단에 위치</a:t>
            </a:r>
          </a:p>
        </p:txBody>
      </p:sp>
    </p:spTree>
    <p:extLst>
      <p:ext uri="{BB962C8B-B14F-4D97-AF65-F5344CB8AC3E}">
        <p14:creationId xmlns:p14="http://schemas.microsoft.com/office/powerpoint/2010/main" val="504300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5818BA-E7C1-18BA-4DA0-13300AD55932}"/>
              </a:ext>
            </a:extLst>
          </p:cNvPr>
          <p:cNvSpPr txBox="1"/>
          <p:nvPr/>
        </p:nvSpPr>
        <p:spPr>
          <a:xfrm>
            <a:off x="4918462" y="420203"/>
            <a:ext cx="23526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600" b="1"/>
              <a:t>목차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05AB675-C91C-09E3-8D5C-98EEF9441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5B5E8-9DC2-4000-AF6D-E63D7DEF02C8}"/>
              </a:ext>
            </a:extLst>
          </p:cNvPr>
          <p:cNvSpPr txBox="1"/>
          <p:nvPr/>
        </p:nvSpPr>
        <p:spPr>
          <a:xfrm>
            <a:off x="2742361" y="1518839"/>
            <a:ext cx="6710084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>
                <a:ea typeface="맑은 고딕"/>
              </a:rPr>
              <a:t>개요 및 목적</a:t>
            </a:r>
            <a:endParaRPr lang="en-US" altLang="ko-KR" sz="2400" b="1">
              <a:ea typeface="맑은 고딕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주제선정 배경 및 개발계획</a:t>
            </a:r>
          </a:p>
          <a:p>
            <a:pPr marL="457200" indent="-457200">
              <a:buAutoNum type="arabicPeriod"/>
            </a:pPr>
            <a:endParaRPr lang="ko-KR" altLang="en-US" sz="2400" b="1">
              <a:ea typeface="맑은 고딕"/>
            </a:endParaRPr>
          </a:p>
          <a:p>
            <a:r>
              <a:rPr lang="ko-KR" altLang="en-US" sz="2400" b="1">
                <a:ea typeface="맑은 고딕"/>
              </a:rPr>
              <a:t>2. 개발</a:t>
            </a:r>
          </a:p>
          <a:p>
            <a:pPr lvl="1"/>
            <a:r>
              <a:rPr lang="ko-KR" altLang="en-US">
                <a:ea typeface="맑은 고딕"/>
              </a:rPr>
              <a:t>1) 서비스 </a:t>
            </a:r>
            <a:r>
              <a:rPr lang="ko-KR" altLang="en-US" err="1">
                <a:ea typeface="맑은 고딕"/>
              </a:rPr>
              <a:t>아키텍쳐</a:t>
            </a:r>
            <a:endParaRPr lang="ko-KR" altLang="en-US">
              <a:ea typeface="맑은 고딕"/>
            </a:endParaRPr>
          </a:p>
          <a:p>
            <a:pPr lvl="1"/>
            <a:r>
              <a:rPr lang="ko-KR" altLang="en-US">
                <a:ea typeface="맑은 고딕"/>
              </a:rPr>
              <a:t>2) 데이터의 수집 및 분류</a:t>
            </a:r>
          </a:p>
          <a:p>
            <a:pPr lvl="1"/>
            <a:r>
              <a:rPr lang="ko-KR" altLang="en-US">
                <a:ea typeface="맑은 고딕"/>
              </a:rPr>
              <a:t>3) 알고리즘 및 솔루션 개발</a:t>
            </a:r>
          </a:p>
          <a:p>
            <a:pPr lvl="2"/>
            <a:r>
              <a:rPr lang="ko-KR" altLang="en-US">
                <a:ea typeface="맑은 고딕"/>
              </a:rPr>
              <a:t>- 검색알고리즘</a:t>
            </a:r>
          </a:p>
          <a:p>
            <a:pPr marL="1200150" lvl="2" indent="-285750">
              <a:buFontTx/>
              <a:buChar char="-"/>
            </a:pPr>
            <a:r>
              <a:rPr lang="ko-KR" altLang="en-US">
                <a:ea typeface="맑은 고딕"/>
              </a:rPr>
              <a:t>K-</a:t>
            </a:r>
            <a:r>
              <a:rPr lang="ko-KR" altLang="en-US" err="1">
                <a:ea typeface="맑은 고딕"/>
              </a:rPr>
              <a:t>means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clustering</a:t>
            </a:r>
            <a:r>
              <a:rPr lang="ko-KR" altLang="en-US">
                <a:ea typeface="맑은 고딕"/>
              </a:rPr>
              <a:t> &amp; </a:t>
            </a:r>
            <a:r>
              <a:rPr lang="ko-KR" altLang="en-US" err="1">
                <a:ea typeface="맑은 고딕"/>
              </a:rPr>
              <a:t>Rule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based</a:t>
            </a:r>
            <a:r>
              <a:rPr lang="ko-KR" altLang="en-US">
                <a:ea typeface="맑은 고딕"/>
              </a:rPr>
              <a:t> 추천시스템</a:t>
            </a:r>
            <a:endParaRPr lang="en-US" altLang="ko-KR">
              <a:ea typeface="맑은 고딕"/>
            </a:endParaRPr>
          </a:p>
          <a:p>
            <a:pPr lvl="1"/>
            <a:r>
              <a:rPr lang="en-US" altLang="ko-KR">
                <a:ea typeface="맑은 고딕"/>
              </a:rPr>
              <a:t>4) </a:t>
            </a:r>
            <a:r>
              <a:rPr lang="ko-KR" altLang="en-US">
                <a:ea typeface="맑은 고딕"/>
              </a:rPr>
              <a:t>시연영상</a:t>
            </a:r>
            <a:endParaRPr lang="en-US" altLang="ko-KR">
              <a:ea typeface="맑은 고딕"/>
            </a:endParaRPr>
          </a:p>
          <a:p>
            <a:pPr lvl="1"/>
            <a:endParaRPr lang="ko-KR" altLang="en-US" sz="2400">
              <a:ea typeface="맑은 고딕"/>
            </a:endParaRPr>
          </a:p>
          <a:p>
            <a:r>
              <a:rPr lang="ko-KR" altLang="en-US" sz="2400" b="1">
                <a:ea typeface="맑은 고딕"/>
              </a:rPr>
              <a:t>3. 결론</a:t>
            </a:r>
            <a:endParaRPr lang="en-US" altLang="ko-KR" sz="2400" b="1">
              <a:ea typeface="맑은 고딕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F0502020204030204"/>
                <a:ea typeface="맑은 고딕"/>
              </a:rPr>
              <a:t>1) </a:t>
            </a:r>
            <a:r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/>
              </a:rPr>
              <a:t>결과 보고 및 추후 방안</a:t>
            </a:r>
            <a:endParaRPr lang="en-US" altLang="ko-KR">
              <a:solidFill>
                <a:prstClr val="black"/>
              </a:solidFill>
              <a:latin typeface="맑은 고딕" panose="020F0502020204030204"/>
              <a:ea typeface="맑은 고딕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F0502020204030204"/>
                <a:ea typeface="맑은 고딕"/>
              </a:rPr>
              <a:t>2) </a:t>
            </a:r>
            <a:r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/>
              </a:rPr>
              <a:t>기대효과</a:t>
            </a:r>
            <a:endParaRPr lang="ko-KR" altLang="en-US" sz="24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1484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BB643D0-FA8F-4ABC-4ED1-63CDBBAA4AA9}"/>
              </a:ext>
            </a:extLst>
          </p:cNvPr>
          <p:cNvSpPr/>
          <p:nvPr/>
        </p:nvSpPr>
        <p:spPr>
          <a:xfrm>
            <a:off x="6433061" y="1885899"/>
            <a:ext cx="555613" cy="485571"/>
          </a:xfrm>
          <a:prstGeom prst="rightArrow">
            <a:avLst/>
          </a:prstGeom>
          <a:solidFill>
            <a:srgbClr val="1890A8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D86F0F-A974-91BA-0E14-00C6C6F12AFC}"/>
              </a:ext>
            </a:extLst>
          </p:cNvPr>
          <p:cNvSpPr txBox="1"/>
          <p:nvPr/>
        </p:nvSpPr>
        <p:spPr>
          <a:xfrm>
            <a:off x="3396550" y="536616"/>
            <a:ext cx="3477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주제선정이유 및 목적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14945BAD-2BBF-BC98-E687-E8A2AE3C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77" name="텍스트 개체 틀 76">
            <a:extLst>
              <a:ext uri="{FF2B5EF4-FFF2-40B4-BE49-F238E27FC236}">
                <a16:creationId xmlns:a16="http://schemas.microsoft.com/office/drawing/2014/main" id="{34C10C18-13C7-D07D-70FD-50F06DEFC7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b="1"/>
              <a:t>1. </a:t>
            </a:r>
            <a:r>
              <a:rPr lang="ko-KR" altLang="en-US" b="1"/>
              <a:t>개요</a:t>
            </a:r>
          </a:p>
        </p:txBody>
      </p:sp>
      <p:sp>
        <p:nvSpPr>
          <p:cNvPr id="80" name="텍스트 개체 틀 79">
            <a:extLst>
              <a:ext uri="{FF2B5EF4-FFF2-40B4-BE49-F238E27FC236}">
                <a16:creationId xmlns:a16="http://schemas.microsoft.com/office/drawing/2014/main" id="{03CB79D7-7556-1A9A-A5CB-DF8ED9E36DF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sz="1800"/>
              <a:t>주제 선정 배경 및 개발 계획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2181471A-1345-C87C-CB45-D552DC3A7FD1}"/>
              </a:ext>
            </a:extLst>
          </p:cNvPr>
          <p:cNvSpPr/>
          <p:nvPr/>
        </p:nvSpPr>
        <p:spPr>
          <a:xfrm>
            <a:off x="3672460" y="1000325"/>
            <a:ext cx="2898457" cy="1078338"/>
          </a:xfrm>
          <a:prstGeom prst="roundRect">
            <a:avLst/>
          </a:prstGeom>
          <a:solidFill>
            <a:srgbClr val="F9F7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Group 26">
            <a:extLst>
              <a:ext uri="{FF2B5EF4-FFF2-40B4-BE49-F238E27FC236}">
                <a16:creationId xmlns:a16="http://schemas.microsoft.com/office/drawing/2014/main" id="{9AA68040-5F31-A8F1-8058-68A09DC72009}"/>
              </a:ext>
            </a:extLst>
          </p:cNvPr>
          <p:cNvGrpSpPr/>
          <p:nvPr/>
        </p:nvGrpSpPr>
        <p:grpSpPr>
          <a:xfrm>
            <a:off x="3007763" y="1077722"/>
            <a:ext cx="934910" cy="936276"/>
            <a:chOff x="2646363" y="2141538"/>
            <a:chExt cx="2174875" cy="2178050"/>
          </a:xfrm>
          <a:solidFill>
            <a:srgbClr val="1890A8">
              <a:alpha val="34118"/>
            </a:srgbClr>
          </a:solidFill>
          <a:effectLst/>
        </p:grpSpPr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01C581C9-2EDE-23EC-8A99-8FBB81B47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6363" y="2141538"/>
              <a:ext cx="2174875" cy="21780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5">
              <a:extLst>
                <a:ext uri="{FF2B5EF4-FFF2-40B4-BE49-F238E27FC236}">
                  <a16:creationId xmlns:a16="http://schemas.microsoft.com/office/drawing/2014/main" id="{BCAC251B-DDB4-4444-020B-A5F486EB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1775" y="2268538"/>
              <a:ext cx="1922462" cy="1924050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DE1BFE7E-A4ED-6489-C305-CF0BC70F96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250" y="1235232"/>
            <a:ext cx="621254" cy="621254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84AEE2-5F59-068A-B8D6-3E415AB77839}"/>
              </a:ext>
            </a:extLst>
          </p:cNvPr>
          <p:cNvSpPr/>
          <p:nvPr/>
        </p:nvSpPr>
        <p:spPr>
          <a:xfrm>
            <a:off x="3672460" y="2192920"/>
            <a:ext cx="2898457" cy="1078338"/>
          </a:xfrm>
          <a:prstGeom prst="roundRect">
            <a:avLst/>
          </a:prstGeom>
          <a:solidFill>
            <a:srgbClr val="F9F7F0"/>
          </a:solidFill>
          <a:ln w="28575">
            <a:solidFill>
              <a:srgbClr val="F9F7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</a:endParaRPr>
          </a:p>
        </p:txBody>
      </p:sp>
      <p:grpSp>
        <p:nvGrpSpPr>
          <p:cNvPr id="56" name="Group 26">
            <a:extLst>
              <a:ext uri="{FF2B5EF4-FFF2-40B4-BE49-F238E27FC236}">
                <a16:creationId xmlns:a16="http://schemas.microsoft.com/office/drawing/2014/main" id="{796AED3D-68E8-740D-5EEF-2481F258DBD3}"/>
              </a:ext>
            </a:extLst>
          </p:cNvPr>
          <p:cNvGrpSpPr/>
          <p:nvPr/>
        </p:nvGrpSpPr>
        <p:grpSpPr>
          <a:xfrm>
            <a:off x="3007763" y="2300643"/>
            <a:ext cx="934910" cy="936276"/>
            <a:chOff x="2646363" y="2141538"/>
            <a:chExt cx="2174875" cy="2178050"/>
          </a:xfrm>
          <a:solidFill>
            <a:srgbClr val="1890A8">
              <a:alpha val="34118"/>
            </a:srgbClr>
          </a:solidFill>
          <a:effectLst/>
        </p:grpSpPr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F42C15FB-426F-1F37-866F-FBFB378749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6363" y="2141538"/>
              <a:ext cx="2174875" cy="21780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">
              <a:extLst>
                <a:ext uri="{FF2B5EF4-FFF2-40B4-BE49-F238E27FC236}">
                  <a16:creationId xmlns:a16="http://schemas.microsoft.com/office/drawing/2014/main" id="{B1638E9D-0212-DC0C-6DE5-16E7AE28B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1775" y="2268538"/>
              <a:ext cx="1922462" cy="1924050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DA0DA0F7-943B-57A6-1EAD-A0D76C566B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91" y="2458154"/>
            <a:ext cx="621254" cy="621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325C26-BA77-64A7-ADAA-10831407903F}"/>
              </a:ext>
            </a:extLst>
          </p:cNvPr>
          <p:cNvSpPr txBox="1"/>
          <p:nvPr/>
        </p:nvSpPr>
        <p:spPr>
          <a:xfrm>
            <a:off x="9598154" y="2578169"/>
            <a:ext cx="1797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지원사업공고 </a:t>
            </a:r>
            <a:endParaRPr lang="en-US" altLang="ko-KR" sz="1600"/>
          </a:p>
          <a:p>
            <a:pPr algn="ctr"/>
            <a:r>
              <a:rPr lang="ko-KR" altLang="en-US" sz="1600"/>
              <a:t>플랫폼 </a:t>
            </a:r>
            <a:endParaRPr lang="en-US" altLang="ko-KR" sz="160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B7389A4-5C8A-E6D3-EB54-7A5889E35BFE}"/>
              </a:ext>
            </a:extLst>
          </p:cNvPr>
          <p:cNvSpPr/>
          <p:nvPr/>
        </p:nvSpPr>
        <p:spPr>
          <a:xfrm>
            <a:off x="7097358" y="1532467"/>
            <a:ext cx="1694559" cy="16182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189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E0A5D1-E403-3DB4-A353-D4EB488ADC1A}"/>
              </a:ext>
            </a:extLst>
          </p:cNvPr>
          <p:cNvSpPr txBox="1"/>
          <p:nvPr/>
        </p:nvSpPr>
        <p:spPr>
          <a:xfrm>
            <a:off x="7133329" y="2481981"/>
            <a:ext cx="1658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단순반복업무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자동화</a:t>
            </a:r>
            <a:endParaRPr lang="en-US" altLang="ko-K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111681-AD2F-7B19-4F82-C484CD7DD4C4}"/>
              </a:ext>
            </a:extLst>
          </p:cNvPr>
          <p:cNvSpPr txBox="1"/>
          <p:nvPr/>
        </p:nvSpPr>
        <p:spPr>
          <a:xfrm>
            <a:off x="7122458" y="1826759"/>
            <a:ext cx="1660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중소기업지원사업</a:t>
            </a:r>
            <a:endParaRPr lang="en-US" altLang="ko-KR" sz="1400" dirty="0"/>
          </a:p>
          <a:p>
            <a:pPr algn="ctr"/>
            <a:r>
              <a:rPr lang="ko-KR" altLang="en-US" sz="1400" dirty="0"/>
              <a:t>참여 촉진 </a:t>
            </a:r>
            <a:endParaRPr lang="en-US" altLang="ko-KR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39C9C3-6873-1721-A01C-C4081742989C}"/>
              </a:ext>
            </a:extLst>
          </p:cNvPr>
          <p:cNvSpPr txBox="1"/>
          <p:nvPr/>
        </p:nvSpPr>
        <p:spPr>
          <a:xfrm>
            <a:off x="4005721" y="2390965"/>
            <a:ext cx="245426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인력난</a:t>
            </a:r>
            <a:r>
              <a:rPr lang="ko-KR" altLang="en-US" sz="1400" dirty="0"/>
              <a:t>으로 인한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업무과중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AB1449-5D3F-F2F3-AEEE-5E2D00C9A16B}"/>
              </a:ext>
            </a:extLst>
          </p:cNvPr>
          <p:cNvSpPr txBox="1"/>
          <p:nvPr/>
        </p:nvSpPr>
        <p:spPr>
          <a:xfrm>
            <a:off x="3990656" y="1216328"/>
            <a:ext cx="2454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자금난</a:t>
            </a:r>
            <a:r>
              <a:rPr lang="ko-KR" altLang="en-US" sz="1400" dirty="0"/>
              <a:t>으로 인한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산업계 혁신활동 저해</a:t>
            </a:r>
            <a:endParaRPr lang="en-US" altLang="ko-KR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8505FF-CE6F-745D-97E7-3EB4DA35D1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255" y="1086369"/>
            <a:ext cx="681877" cy="681877"/>
          </a:xfrm>
          <a:prstGeom prst="rect">
            <a:avLst/>
          </a:prstGeom>
        </p:spPr>
      </p:pic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B76DF9C7-2F4C-FAB8-64C1-9D68E80C890B}"/>
              </a:ext>
            </a:extLst>
          </p:cNvPr>
          <p:cNvSpPr/>
          <p:nvPr/>
        </p:nvSpPr>
        <p:spPr>
          <a:xfrm>
            <a:off x="8902061" y="1885899"/>
            <a:ext cx="555613" cy="485571"/>
          </a:xfrm>
          <a:prstGeom prst="rightArrow">
            <a:avLst/>
          </a:prstGeom>
          <a:solidFill>
            <a:srgbClr val="1890A8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3CC80A5-90C2-7A0E-191F-C696EC9E24F1}"/>
              </a:ext>
            </a:extLst>
          </p:cNvPr>
          <p:cNvGrpSpPr/>
          <p:nvPr/>
        </p:nvGrpSpPr>
        <p:grpSpPr>
          <a:xfrm>
            <a:off x="2743199" y="562014"/>
            <a:ext cx="8877301" cy="2878441"/>
            <a:chOff x="2743199" y="562014"/>
            <a:chExt cx="8877301" cy="287844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A20ABB8-18BD-27B4-6238-D69B72A0097F}"/>
                </a:ext>
              </a:extLst>
            </p:cNvPr>
            <p:cNvSpPr/>
            <p:nvPr/>
          </p:nvSpPr>
          <p:spPr>
            <a:xfrm>
              <a:off x="2743199" y="884976"/>
              <a:ext cx="8877301" cy="2555479"/>
            </a:xfrm>
            <a:prstGeom prst="rect">
              <a:avLst/>
            </a:prstGeom>
            <a:noFill/>
            <a:ln>
              <a:solidFill>
                <a:srgbClr val="18B7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08CFE0C-D59D-7B08-C28E-6E5A88F26011}"/>
                </a:ext>
              </a:extLst>
            </p:cNvPr>
            <p:cNvSpPr/>
            <p:nvPr/>
          </p:nvSpPr>
          <p:spPr>
            <a:xfrm>
              <a:off x="2743199" y="562014"/>
              <a:ext cx="8877301" cy="316580"/>
            </a:xfrm>
            <a:prstGeom prst="rect">
              <a:avLst/>
            </a:prstGeom>
            <a:solidFill>
              <a:srgbClr val="178CA4"/>
            </a:solidFill>
            <a:ln>
              <a:solidFill>
                <a:srgbClr val="189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8624B24-759C-7962-3E0A-05B408B307F9}"/>
              </a:ext>
            </a:extLst>
          </p:cNvPr>
          <p:cNvSpPr txBox="1"/>
          <p:nvPr/>
        </p:nvSpPr>
        <p:spPr>
          <a:xfrm>
            <a:off x="4152205" y="529014"/>
            <a:ext cx="607199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주제선정배경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22DA20-F926-A10A-8A0D-B7DE942CEBBE}"/>
              </a:ext>
            </a:extLst>
          </p:cNvPr>
          <p:cNvGrpSpPr/>
          <p:nvPr/>
        </p:nvGrpSpPr>
        <p:grpSpPr>
          <a:xfrm>
            <a:off x="2742410" y="3546671"/>
            <a:ext cx="2828582" cy="2878441"/>
            <a:chOff x="2743199" y="562014"/>
            <a:chExt cx="8877301" cy="28784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5EFD2F7-BF9C-D620-98A2-CA2C4FC5DE18}"/>
                </a:ext>
              </a:extLst>
            </p:cNvPr>
            <p:cNvSpPr/>
            <p:nvPr/>
          </p:nvSpPr>
          <p:spPr>
            <a:xfrm>
              <a:off x="2743199" y="884976"/>
              <a:ext cx="8877301" cy="255547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CBA940-E8B9-6985-8FA2-5A0A8E117D2B}"/>
                </a:ext>
              </a:extLst>
            </p:cNvPr>
            <p:cNvSpPr/>
            <p:nvPr/>
          </p:nvSpPr>
          <p:spPr>
            <a:xfrm>
              <a:off x="2743199" y="562014"/>
              <a:ext cx="8877301" cy="3165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5E82536-C06E-1A3A-2B14-461DD89EA1F6}"/>
              </a:ext>
            </a:extLst>
          </p:cNvPr>
          <p:cNvSpPr txBox="1"/>
          <p:nvPr/>
        </p:nvSpPr>
        <p:spPr>
          <a:xfrm>
            <a:off x="2992545" y="3513671"/>
            <a:ext cx="23410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현존 홈페이지 현황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9F0D19-CACA-7306-D62E-9D9F9CE4A67E}"/>
              </a:ext>
            </a:extLst>
          </p:cNvPr>
          <p:cNvGrpSpPr/>
          <p:nvPr/>
        </p:nvGrpSpPr>
        <p:grpSpPr>
          <a:xfrm>
            <a:off x="5719037" y="3546671"/>
            <a:ext cx="2920555" cy="2878441"/>
            <a:chOff x="2743199" y="562014"/>
            <a:chExt cx="8877301" cy="287844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650E058-0F6F-E3C9-CD3A-1D8CBF3BA270}"/>
                </a:ext>
              </a:extLst>
            </p:cNvPr>
            <p:cNvSpPr/>
            <p:nvPr/>
          </p:nvSpPr>
          <p:spPr>
            <a:xfrm>
              <a:off x="2743199" y="884976"/>
              <a:ext cx="8877301" cy="2555479"/>
            </a:xfrm>
            <a:prstGeom prst="rect">
              <a:avLst/>
            </a:prstGeom>
            <a:noFill/>
            <a:ln>
              <a:solidFill>
                <a:srgbClr val="18B7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E952FF2-F1BF-87DF-483F-6469D98F689C}"/>
                </a:ext>
              </a:extLst>
            </p:cNvPr>
            <p:cNvSpPr/>
            <p:nvPr/>
          </p:nvSpPr>
          <p:spPr>
            <a:xfrm>
              <a:off x="2743199" y="562014"/>
              <a:ext cx="8877301" cy="316580"/>
            </a:xfrm>
            <a:prstGeom prst="rect">
              <a:avLst/>
            </a:prstGeom>
            <a:solidFill>
              <a:srgbClr val="189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CCD82AD-67B2-0271-33A0-8B3E7A66BC8C}"/>
              </a:ext>
            </a:extLst>
          </p:cNvPr>
          <p:cNvSpPr txBox="1"/>
          <p:nvPr/>
        </p:nvSpPr>
        <p:spPr>
          <a:xfrm>
            <a:off x="5969173" y="3513671"/>
            <a:ext cx="241713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BizFLOA</a:t>
            </a:r>
            <a:r>
              <a:rPr lang="ko-KR" altLang="en-US" dirty="0">
                <a:solidFill>
                  <a:schemeClr val="bg1"/>
                </a:solidFill>
              </a:rPr>
              <a:t>의 차별성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592DD6-770B-CCB4-17A2-11E0C8F2E6D8}"/>
              </a:ext>
            </a:extLst>
          </p:cNvPr>
          <p:cNvGrpSpPr/>
          <p:nvPr/>
        </p:nvGrpSpPr>
        <p:grpSpPr>
          <a:xfrm>
            <a:off x="8791918" y="3546671"/>
            <a:ext cx="2828582" cy="2878441"/>
            <a:chOff x="2743199" y="562014"/>
            <a:chExt cx="8877301" cy="287844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B4D6BBC-16A8-F987-12D0-CE26935CCD1E}"/>
                </a:ext>
              </a:extLst>
            </p:cNvPr>
            <p:cNvSpPr/>
            <p:nvPr/>
          </p:nvSpPr>
          <p:spPr>
            <a:xfrm>
              <a:off x="2743199" y="884976"/>
              <a:ext cx="8877301" cy="2555479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109D89A-144B-1241-ABCC-AE4A20F946D1}"/>
                </a:ext>
              </a:extLst>
            </p:cNvPr>
            <p:cNvSpPr/>
            <p:nvPr/>
          </p:nvSpPr>
          <p:spPr>
            <a:xfrm>
              <a:off x="2743199" y="562014"/>
              <a:ext cx="8877301" cy="316580"/>
            </a:xfrm>
            <a:prstGeom prst="rect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C6EC982-0A5C-59AD-4B2E-3B55AD6EC692}"/>
              </a:ext>
            </a:extLst>
          </p:cNvPr>
          <p:cNvSpPr txBox="1"/>
          <p:nvPr/>
        </p:nvSpPr>
        <p:spPr>
          <a:xfrm>
            <a:off x="9042053" y="3513671"/>
            <a:ext cx="23410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발생가능 문제</a:t>
            </a:r>
          </a:p>
        </p:txBody>
      </p:sp>
      <p:sp>
        <p:nvSpPr>
          <p:cNvPr id="35" name="TextBox 34">
            <a:hlinkClick r:id="rId6" action="ppaction://hlinksldjump"/>
            <a:extLst>
              <a:ext uri="{FF2B5EF4-FFF2-40B4-BE49-F238E27FC236}">
                <a16:creationId xmlns:a16="http://schemas.microsoft.com/office/drawing/2014/main" id="{7C470A7E-F4B0-C8EB-064A-D4DE7DC093EB}"/>
              </a:ext>
            </a:extLst>
          </p:cNvPr>
          <p:cNvSpPr txBox="1"/>
          <p:nvPr/>
        </p:nvSpPr>
        <p:spPr>
          <a:xfrm>
            <a:off x="3411131" y="4104261"/>
            <a:ext cx="2032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특정 케이스 내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r>
              <a:rPr lang="ko-KR" altLang="en-US" sz="1400" b="1" dirty="0"/>
              <a:t>검색 결과 값 탐색 실패</a:t>
            </a:r>
            <a:endParaRPr lang="ko-KR" altLang="en-US" sz="14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87A0EAA-1234-8D25-AE22-AA5DB35D7E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64" y="4155719"/>
            <a:ext cx="420304" cy="420304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967CD8F7-F543-9EC4-F912-BC436275C8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15" y="4897927"/>
            <a:ext cx="498890" cy="49889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00E9D64D-8A0D-9D12-A79C-8CC7A1D708CA}"/>
              </a:ext>
            </a:extLst>
          </p:cNvPr>
          <p:cNvSpPr txBox="1"/>
          <p:nvPr/>
        </p:nvSpPr>
        <p:spPr>
          <a:xfrm>
            <a:off x="3411131" y="5000169"/>
            <a:ext cx="2032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수요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공급기업 미분리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0B22296-0B8A-775E-8D7D-50BA0DE09027}"/>
              </a:ext>
            </a:extLst>
          </p:cNvPr>
          <p:cNvSpPr txBox="1"/>
          <p:nvPr/>
        </p:nvSpPr>
        <p:spPr>
          <a:xfrm>
            <a:off x="3467328" y="5672496"/>
            <a:ext cx="2032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날짜 및 기간</a:t>
            </a:r>
            <a:endParaRPr lang="en-US" altLang="ko-KR" sz="1400" b="1" dirty="0"/>
          </a:p>
          <a:p>
            <a:r>
              <a:rPr lang="ko-KR" altLang="en-US" sz="1400" b="1" dirty="0"/>
              <a:t>필터 부재</a:t>
            </a:r>
            <a:endParaRPr lang="en-US" altLang="ko-KR" sz="1400" b="1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44D7FF4-EAF9-949D-062B-7A8682FA2B32}"/>
              </a:ext>
            </a:extLst>
          </p:cNvPr>
          <p:cNvGrpSpPr/>
          <p:nvPr/>
        </p:nvGrpSpPr>
        <p:grpSpPr>
          <a:xfrm>
            <a:off x="2974436" y="5732245"/>
            <a:ext cx="389787" cy="376287"/>
            <a:chOff x="2974436" y="5732245"/>
            <a:chExt cx="389787" cy="376287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49B24F41-6175-4738-5220-0BFBFA82A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773" y="5788520"/>
              <a:ext cx="320012" cy="320012"/>
            </a:xfrm>
            <a:prstGeom prst="rect">
              <a:avLst/>
            </a:prstGeom>
          </p:spPr>
        </p:pic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B4A617EE-9D77-19A9-FDB7-6D085F05A7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4436" y="5732245"/>
              <a:ext cx="389787" cy="347717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그림 92" descr="텍스트, 표지판, 벡터그래픽이(가) 표시된 사진&#10;&#10;자동 생성된 설명">
            <a:extLst>
              <a:ext uri="{FF2B5EF4-FFF2-40B4-BE49-F238E27FC236}">
                <a16:creationId xmlns:a16="http://schemas.microsoft.com/office/drawing/2014/main" id="{25A5D6E7-51D1-2E3C-9A52-4EBC098295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564" y="4130139"/>
            <a:ext cx="476216" cy="47621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B9B90B43-EFB9-D969-21FA-7DC0635E4A5F}"/>
              </a:ext>
            </a:extLst>
          </p:cNvPr>
          <p:cNvSpPr txBox="1"/>
          <p:nvPr/>
        </p:nvSpPr>
        <p:spPr>
          <a:xfrm>
            <a:off x="6567834" y="4200419"/>
            <a:ext cx="20328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검색 기능 강화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r>
              <a:rPr lang="en-US" altLang="ko-KR" sz="1100" b="1" dirty="0">
                <a:solidFill>
                  <a:srgbClr val="C00000"/>
                </a:solidFill>
              </a:rPr>
              <a:t>(</a:t>
            </a:r>
            <a:r>
              <a:rPr lang="ko-KR" altLang="en-US" sz="1100" b="1" dirty="0">
                <a:solidFill>
                  <a:srgbClr val="C00000"/>
                </a:solidFill>
              </a:rPr>
              <a:t>첨부파일 내용 반영</a:t>
            </a:r>
            <a:r>
              <a:rPr lang="en-US" altLang="ko-KR" sz="1100" b="1" dirty="0">
                <a:solidFill>
                  <a:srgbClr val="C00000"/>
                </a:solidFill>
              </a:rPr>
              <a:t>)</a:t>
            </a:r>
            <a:endParaRPr lang="ko-KR" altLang="en-US" sz="11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3935994-2C1D-4D84-AA72-9493FB2A0436}"/>
              </a:ext>
            </a:extLst>
          </p:cNvPr>
          <p:cNvGrpSpPr/>
          <p:nvPr/>
        </p:nvGrpSpPr>
        <p:grpSpPr>
          <a:xfrm>
            <a:off x="5916047" y="4871218"/>
            <a:ext cx="2684673" cy="575084"/>
            <a:chOff x="5916047" y="4871218"/>
            <a:chExt cx="2684673" cy="575084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987315CE-A8B6-838A-BE58-50826EEE6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047" y="4871218"/>
              <a:ext cx="557250" cy="557250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0822039-3940-AEF1-CF6C-F80204FC47E0}"/>
                </a:ext>
              </a:extLst>
            </p:cNvPr>
            <p:cNvSpPr txBox="1"/>
            <p:nvPr/>
          </p:nvSpPr>
          <p:spPr>
            <a:xfrm>
              <a:off x="6567834" y="4923082"/>
              <a:ext cx="20328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C00000"/>
                  </a:solidFill>
                </a:rPr>
                <a:t>군집화</a:t>
              </a:r>
              <a:r>
                <a:rPr lang="en-US" altLang="ko-KR" sz="1400" b="1">
                  <a:solidFill>
                    <a:srgbClr val="C00000"/>
                  </a:solidFill>
                </a:rPr>
                <a:t>/</a:t>
              </a:r>
              <a:r>
                <a:rPr lang="ko-KR" altLang="en-US" sz="1400" b="1">
                  <a:solidFill>
                    <a:srgbClr val="C00000"/>
                  </a:solidFill>
                </a:rPr>
                <a:t>분류를 통한 </a:t>
              </a:r>
              <a:endParaRPr lang="en-US" altLang="ko-KR" sz="1400" b="1">
                <a:solidFill>
                  <a:srgbClr val="C00000"/>
                </a:solidFill>
              </a:endParaRPr>
            </a:p>
            <a:p>
              <a:r>
                <a:rPr lang="ko-KR" altLang="en-US" sz="1400" b="1">
                  <a:solidFill>
                    <a:srgbClr val="C00000"/>
                  </a:solidFill>
                </a:rPr>
                <a:t>컨텐츠 접근성 향상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8AB4BE-346C-4499-DDD1-2F94E49F48BE}"/>
              </a:ext>
            </a:extLst>
          </p:cNvPr>
          <p:cNvGrpSpPr/>
          <p:nvPr/>
        </p:nvGrpSpPr>
        <p:grpSpPr>
          <a:xfrm>
            <a:off x="5937580" y="5641672"/>
            <a:ext cx="2642299" cy="514184"/>
            <a:chOff x="5937580" y="5641672"/>
            <a:chExt cx="2642299" cy="514184"/>
          </a:xfrm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E93C5D0E-29E1-D225-4DCB-095F1C3CD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80" y="5641672"/>
              <a:ext cx="514184" cy="514184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0306300-873C-AEDF-D160-1172F601B803}"/>
                </a:ext>
              </a:extLst>
            </p:cNvPr>
            <p:cNvSpPr txBox="1"/>
            <p:nvPr/>
          </p:nvSpPr>
          <p:spPr>
            <a:xfrm>
              <a:off x="6588675" y="5732245"/>
              <a:ext cx="1991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C00000"/>
                  </a:solidFill>
                </a:rPr>
                <a:t>필터 다양화</a:t>
              </a:r>
              <a:r>
                <a:rPr lang="en-US" altLang="ko-KR" sz="1400" b="1" dirty="0">
                  <a:solidFill>
                    <a:srgbClr val="C00000"/>
                  </a:solidFill>
                </a:rPr>
                <a:t>/</a:t>
              </a:r>
              <a:r>
                <a:rPr lang="ko-KR" altLang="en-US" sz="1400" b="1" dirty="0">
                  <a:solidFill>
                    <a:srgbClr val="C00000"/>
                  </a:solidFill>
                </a:rPr>
                <a:t>세분화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807CA4D-0717-5D13-4D06-00D34A5347AF}"/>
              </a:ext>
            </a:extLst>
          </p:cNvPr>
          <p:cNvSpPr txBox="1"/>
          <p:nvPr/>
        </p:nvSpPr>
        <p:spPr>
          <a:xfrm>
            <a:off x="9655781" y="5397277"/>
            <a:ext cx="20128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대상 사이트 별 구성이 </a:t>
            </a:r>
            <a:endParaRPr lang="en-US" altLang="ko-KR" sz="1400"/>
          </a:p>
          <a:p>
            <a:r>
              <a:rPr lang="ko-KR" altLang="en-US" sz="1400"/>
              <a:t>상이하여</a:t>
            </a:r>
            <a:r>
              <a:rPr lang="en-US" altLang="ko-KR" sz="1400"/>
              <a:t> </a:t>
            </a:r>
            <a:r>
              <a:rPr lang="ko-KR" altLang="en-US" sz="1400"/>
              <a:t>모듈이 </a:t>
            </a:r>
            <a:endParaRPr lang="en-US" altLang="ko-KR" sz="1400"/>
          </a:p>
          <a:p>
            <a:r>
              <a:rPr lang="ko-KR" altLang="en-US" sz="1400"/>
              <a:t>동작하지 않을 가능성</a:t>
            </a:r>
            <a:endParaRPr lang="en-US" altLang="ko-KR" sz="140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E0A5034-0F85-36B9-50C5-AF5C9E6E4090}"/>
              </a:ext>
            </a:extLst>
          </p:cNvPr>
          <p:cNvGrpSpPr/>
          <p:nvPr/>
        </p:nvGrpSpPr>
        <p:grpSpPr>
          <a:xfrm>
            <a:off x="8865418" y="4092859"/>
            <a:ext cx="531620" cy="531620"/>
            <a:chOff x="8964243" y="3603357"/>
            <a:chExt cx="790352" cy="790352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02A4CEA7-1C41-914F-E104-D51561C1D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0324" y="3709438"/>
              <a:ext cx="578190" cy="578190"/>
            </a:xfrm>
            <a:prstGeom prst="rect">
              <a:avLst/>
            </a:prstGeom>
          </p:spPr>
        </p:pic>
        <p:pic>
          <p:nvPicPr>
            <p:cNvPr id="13" name="그래픽 12" descr="금지 표지 윤곽선">
              <a:extLst>
                <a:ext uri="{FF2B5EF4-FFF2-40B4-BE49-F238E27FC236}">
                  <a16:creationId xmlns:a16="http://schemas.microsoft.com/office/drawing/2014/main" id="{462FA848-580E-B2C1-755B-CF07B1DBC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8964243" y="3603357"/>
              <a:ext cx="790352" cy="79035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E8FC21-CFD6-472B-3E6D-0805ED84C628}"/>
              </a:ext>
            </a:extLst>
          </p:cNvPr>
          <p:cNvSpPr txBox="1"/>
          <p:nvPr/>
        </p:nvSpPr>
        <p:spPr>
          <a:xfrm>
            <a:off x="9765569" y="4160573"/>
            <a:ext cx="1775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API </a:t>
            </a:r>
            <a:r>
              <a:rPr lang="ko-KR" altLang="en-US" sz="1400"/>
              <a:t>사용 </a:t>
            </a:r>
            <a:r>
              <a:rPr lang="en-US" altLang="ko-KR" sz="1400"/>
              <a:t>X</a:t>
            </a:r>
          </a:p>
          <a:p>
            <a:r>
              <a:rPr lang="ko-KR" altLang="en-US" sz="1400" err="1"/>
              <a:t>크롤링을</a:t>
            </a:r>
            <a:r>
              <a:rPr lang="ko-KR" altLang="en-US" sz="1400"/>
              <a:t> 통한 수집</a:t>
            </a:r>
            <a:endParaRPr lang="en-US" altLang="ko-KR" sz="14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B24D731-DC74-22A2-A57B-15777AE9EED8}"/>
              </a:ext>
            </a:extLst>
          </p:cNvPr>
          <p:cNvCxnSpPr/>
          <p:nvPr/>
        </p:nvCxnSpPr>
        <p:spPr>
          <a:xfrm>
            <a:off x="10130046" y="4851466"/>
            <a:ext cx="0" cy="248072"/>
          </a:xfrm>
          <a:prstGeom prst="straightConnector1">
            <a:avLst/>
          </a:prstGeom>
          <a:ln w="28575">
            <a:solidFill>
              <a:srgbClr val="178C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BFE7F3D-51ED-4004-A785-AC42AE537F5D}"/>
              </a:ext>
            </a:extLst>
          </p:cNvPr>
          <p:cNvGrpSpPr/>
          <p:nvPr/>
        </p:nvGrpSpPr>
        <p:grpSpPr>
          <a:xfrm>
            <a:off x="8977453" y="5218789"/>
            <a:ext cx="617318" cy="581217"/>
            <a:chOff x="8926143" y="5193269"/>
            <a:chExt cx="617318" cy="581217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10BF1120-2075-8330-A26E-E614B20C9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3258" y="5193269"/>
              <a:ext cx="340203" cy="340203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5A10936-2F88-F515-89A7-909064B95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6143" y="5284443"/>
              <a:ext cx="340203" cy="340203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4A95132-C2F7-C183-9BE9-1F2AB8B32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5124" y="5434283"/>
              <a:ext cx="340203" cy="340203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C4E2D6B8-E8D1-A50A-39DE-49A47FE7CDC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877" y="5757861"/>
            <a:ext cx="517894" cy="51789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BFE0679-C733-2E9F-D701-B37C984A868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59" y="4337102"/>
            <a:ext cx="523220" cy="523220"/>
          </a:xfrm>
          <a:prstGeom prst="rect">
            <a:avLst/>
          </a:prstGeom>
        </p:spPr>
      </p:pic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29C1AEC3-F9C7-9C78-E5C4-9713BB0F559A}"/>
              </a:ext>
            </a:extLst>
          </p:cNvPr>
          <p:cNvSpPr/>
          <p:nvPr/>
        </p:nvSpPr>
        <p:spPr>
          <a:xfrm rot="5400000">
            <a:off x="5187691" y="5007781"/>
            <a:ext cx="914648" cy="148044"/>
          </a:xfrm>
          <a:prstGeom prst="triangle">
            <a:avLst>
              <a:gd name="adj" fmla="val 53082"/>
            </a:avLst>
          </a:prstGeom>
          <a:solidFill>
            <a:srgbClr val="1890A8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26C75F8-6528-94BA-968D-ED1386BF9D57}"/>
              </a:ext>
            </a:extLst>
          </p:cNvPr>
          <p:cNvGrpSpPr/>
          <p:nvPr/>
        </p:nvGrpSpPr>
        <p:grpSpPr>
          <a:xfrm>
            <a:off x="9576632" y="1383078"/>
            <a:ext cx="1825110" cy="1050643"/>
            <a:chOff x="5296709" y="2610339"/>
            <a:chExt cx="1825110" cy="10506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2AB7CD11-427F-EBEE-D74F-A0C6EEE97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011271" y="2610339"/>
              <a:ext cx="446281" cy="595041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023FF75-535E-BC55-DFAD-A65400CC0C8F}"/>
                </a:ext>
              </a:extLst>
            </p:cNvPr>
            <p:cNvSpPr txBox="1"/>
            <p:nvPr/>
          </p:nvSpPr>
          <p:spPr>
            <a:xfrm>
              <a:off x="5296709" y="3151925"/>
              <a:ext cx="1825110" cy="509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b="1" i="0" u="none" strike="noStrike" err="1">
                  <a:solidFill>
                    <a:srgbClr val="072A40"/>
                  </a:solidFill>
                  <a:effectLst/>
                  <a:latin typeface="Jost"/>
                </a:rPr>
                <a:t>BizFLOA</a:t>
              </a:r>
              <a:endParaRPr lang="en-US" altLang="ko-KR" sz="400" b="1" i="0" u="none" strike="noStrike">
                <a:solidFill>
                  <a:srgbClr val="072A40"/>
                </a:solidFill>
                <a:effectLst/>
                <a:latin typeface="Jost"/>
                <a:hlinkClick r:id="rId23"/>
              </a:endParaRPr>
            </a:p>
          </p:txBody>
        </p:sp>
      </p:grpSp>
      <p:sp>
        <p:nvSpPr>
          <p:cNvPr id="82" name="텍스트 개체 틀 76">
            <a:extLst>
              <a:ext uri="{FF2B5EF4-FFF2-40B4-BE49-F238E27FC236}">
                <a16:creationId xmlns:a16="http://schemas.microsoft.com/office/drawing/2014/main" id="{FC83DF26-1E0A-EB38-06EC-2E98FE000281}"/>
              </a:ext>
            </a:extLst>
          </p:cNvPr>
          <p:cNvSpPr txBox="1">
            <a:spLocks/>
          </p:cNvSpPr>
          <p:nvPr/>
        </p:nvSpPr>
        <p:spPr>
          <a:xfrm>
            <a:off x="731771" y="1603221"/>
            <a:ext cx="1436584" cy="71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b="1"/>
              <a:t>&amp;</a:t>
            </a:r>
            <a:r>
              <a:rPr lang="ko-KR" altLang="en-US" b="1"/>
              <a:t>목적</a:t>
            </a:r>
          </a:p>
        </p:txBody>
      </p:sp>
    </p:spTree>
    <p:extLst>
      <p:ext uri="{BB962C8B-B14F-4D97-AF65-F5344CB8AC3E}">
        <p14:creationId xmlns:p14="http://schemas.microsoft.com/office/powerpoint/2010/main" val="2659635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D404002-DEB9-EBFC-CFF6-5E12C3B36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DF467FDE-8F24-20E3-AE41-195FF52FD3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개발</a:t>
            </a:r>
          </a:p>
        </p:txBody>
      </p:sp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E239D3A5-39B5-8669-D7F2-3C32B57A2A2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>
                <a:ea typeface="맑은 고딕"/>
              </a:rPr>
              <a:t>서비스 </a:t>
            </a:r>
            <a:endParaRPr lang="en-US" altLang="ko-KR">
              <a:ea typeface="맑은 고딕"/>
            </a:endParaRPr>
          </a:p>
          <a:p>
            <a:r>
              <a:rPr lang="ko-KR" altLang="en-US" err="1">
                <a:ea typeface="맑은 고딕"/>
              </a:rPr>
              <a:t>아키텍쳐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8CD978-30D9-833C-B297-8C47D2403AEA}"/>
              </a:ext>
            </a:extLst>
          </p:cNvPr>
          <p:cNvSpPr txBox="1"/>
          <p:nvPr/>
        </p:nvSpPr>
        <p:spPr>
          <a:xfrm>
            <a:off x="1644992" y="3269320"/>
            <a:ext cx="851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Client</a:t>
            </a:r>
          </a:p>
          <a:p>
            <a:r>
              <a:rPr lang="en-US" altLang="ko-KR" sz="1400" b="1"/>
              <a:t>(</a:t>
            </a:r>
            <a:r>
              <a:rPr lang="ko-KR" altLang="en-US" sz="1400" b="1"/>
              <a:t>사용자</a:t>
            </a:r>
            <a:r>
              <a:rPr lang="en-US" altLang="ko-KR" sz="1400" b="1"/>
              <a:t>)</a:t>
            </a:r>
            <a:endParaRPr lang="ko-KR" altLang="en-US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8C770C-4C6A-F8CA-9161-99205900B39C}"/>
              </a:ext>
            </a:extLst>
          </p:cNvPr>
          <p:cNvSpPr/>
          <p:nvPr/>
        </p:nvSpPr>
        <p:spPr>
          <a:xfrm>
            <a:off x="2803383" y="1050246"/>
            <a:ext cx="1814852" cy="5206176"/>
          </a:xfrm>
          <a:prstGeom prst="rect">
            <a:avLst/>
          </a:prstGeom>
          <a:noFill/>
          <a:ln>
            <a:solidFill>
              <a:srgbClr val="178CA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81D0C6B-A436-6224-AB59-EA0F081EBD8C}"/>
              </a:ext>
            </a:extLst>
          </p:cNvPr>
          <p:cNvSpPr/>
          <p:nvPr/>
        </p:nvSpPr>
        <p:spPr>
          <a:xfrm>
            <a:off x="4797382" y="1060599"/>
            <a:ext cx="6987147" cy="5195822"/>
          </a:xfrm>
          <a:prstGeom prst="rect">
            <a:avLst/>
          </a:prstGeom>
          <a:noFill/>
          <a:ln>
            <a:solidFill>
              <a:srgbClr val="178CA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5" name="표 1024">
            <a:extLst>
              <a:ext uri="{FF2B5EF4-FFF2-40B4-BE49-F238E27FC236}">
                <a16:creationId xmlns:a16="http://schemas.microsoft.com/office/drawing/2014/main" id="{5B749F87-407B-ED8A-1F35-887E6385B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971833"/>
              </p:ext>
            </p:extLst>
          </p:nvPr>
        </p:nvGraphicFramePr>
        <p:xfrm>
          <a:off x="6541492" y="2404763"/>
          <a:ext cx="228103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1039">
                  <a:extLst>
                    <a:ext uri="{9D8B030D-6E8A-4147-A177-3AD203B41FA5}">
                      <a16:colId xmlns:a16="http://schemas.microsoft.com/office/drawing/2014/main" val="756943752"/>
                    </a:ext>
                  </a:extLst>
                </a:gridCol>
              </a:tblGrid>
              <a:tr h="30360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Searching</a:t>
                      </a:r>
                      <a:endParaRPr lang="ko-KR" altLang="en-US" sz="1600">
                        <a:solidFill>
                          <a:srgbClr val="072A40"/>
                        </a:solidFill>
                      </a:endParaRPr>
                    </a:p>
                  </a:txBody>
                  <a:tcPr marL="133877" marR="133877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617078"/>
                  </a:ext>
                </a:extLst>
              </a:tr>
              <a:tr h="241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err="1"/>
                        <a:t>Mysql</a:t>
                      </a:r>
                      <a:r>
                        <a:rPr lang="en-US" altLang="ko-KR" sz="1200"/>
                        <a:t> </a:t>
                      </a:r>
                      <a:r>
                        <a:rPr lang="ko-KR" altLang="en-US" sz="1200"/>
                        <a:t>검색 </a:t>
                      </a:r>
                      <a:r>
                        <a:rPr lang="en-US" altLang="ko-KR" sz="1200"/>
                        <a:t>coding</a:t>
                      </a:r>
                      <a:endParaRPr lang="ko-KR" altLang="en-US" sz="1200"/>
                    </a:p>
                  </a:txBody>
                  <a:tcPr marL="133877" marR="133877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054466"/>
                  </a:ext>
                </a:extLst>
              </a:tr>
            </a:tbl>
          </a:graphicData>
        </a:graphic>
      </p:graphicFrame>
      <p:graphicFrame>
        <p:nvGraphicFramePr>
          <p:cNvPr id="57" name="표 1024">
            <a:extLst>
              <a:ext uri="{FF2B5EF4-FFF2-40B4-BE49-F238E27FC236}">
                <a16:creationId xmlns:a16="http://schemas.microsoft.com/office/drawing/2014/main" id="{E5ADB176-9083-2EAB-1C96-63A1FFD8A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150450"/>
              </p:ext>
            </p:extLst>
          </p:nvPr>
        </p:nvGraphicFramePr>
        <p:xfrm>
          <a:off x="6202453" y="4807107"/>
          <a:ext cx="3056168" cy="936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6168">
                  <a:extLst>
                    <a:ext uri="{9D8B030D-6E8A-4147-A177-3AD203B41FA5}">
                      <a16:colId xmlns:a16="http://schemas.microsoft.com/office/drawing/2014/main" val="756943752"/>
                    </a:ext>
                  </a:extLst>
                </a:gridCol>
              </a:tblGrid>
              <a:tr h="2855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Recommendation system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617078"/>
                  </a:ext>
                </a:extLst>
              </a:tr>
              <a:tr h="285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K-means clustering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054466"/>
                  </a:ext>
                </a:extLst>
              </a:tr>
              <a:tr h="285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Dictionary-based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449509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ED8B70CE-806B-583B-DA45-8C7BA8A46816}"/>
              </a:ext>
            </a:extLst>
          </p:cNvPr>
          <p:cNvSpPr txBox="1"/>
          <p:nvPr/>
        </p:nvSpPr>
        <p:spPr>
          <a:xfrm>
            <a:off x="10359240" y="243853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DB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745653-5A34-B85A-8560-A4B608EDEB07}"/>
              </a:ext>
            </a:extLst>
          </p:cNvPr>
          <p:cNvSpPr txBox="1"/>
          <p:nvPr/>
        </p:nvSpPr>
        <p:spPr>
          <a:xfrm>
            <a:off x="2971698" y="870217"/>
            <a:ext cx="1398353" cy="4395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Frontend</a:t>
            </a:r>
            <a:endParaRPr lang="en-US" altLang="ko-KR" sz="2000" b="1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AE68B80-A1EA-5B2B-6AC8-B0963F85B035}"/>
              </a:ext>
            </a:extLst>
          </p:cNvPr>
          <p:cNvSpPr txBox="1"/>
          <p:nvPr/>
        </p:nvSpPr>
        <p:spPr>
          <a:xfrm>
            <a:off x="7625997" y="889933"/>
            <a:ext cx="150979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/>
              <a:t>Backend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A8D120F-7050-FF49-A6BB-3689F1E8A9AD}"/>
              </a:ext>
            </a:extLst>
          </p:cNvPr>
          <p:cNvSpPr txBox="1"/>
          <p:nvPr/>
        </p:nvSpPr>
        <p:spPr>
          <a:xfrm>
            <a:off x="9942836" y="4001460"/>
            <a:ext cx="1320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/>
              <a:t>Updating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E77812C-AE56-5405-7767-5C4C6EBAE1C4}"/>
              </a:ext>
            </a:extLst>
          </p:cNvPr>
          <p:cNvSpPr txBox="1"/>
          <p:nvPr/>
        </p:nvSpPr>
        <p:spPr>
          <a:xfrm>
            <a:off x="10464108" y="4872234"/>
            <a:ext cx="1320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(crawling)</a:t>
            </a: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5483D69C-65EA-027F-D574-4A5AA221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620" y="1664792"/>
            <a:ext cx="1132162" cy="1132162"/>
          </a:xfrm>
          <a:prstGeom prst="rect">
            <a:avLst/>
          </a:prstGeom>
        </p:spPr>
      </p:pic>
      <p:pic>
        <p:nvPicPr>
          <p:cNvPr id="6" name="그림 7">
            <a:extLst>
              <a:ext uri="{FF2B5EF4-FFF2-40B4-BE49-F238E27FC236}">
                <a16:creationId xmlns:a16="http://schemas.microsoft.com/office/drawing/2014/main" id="{A026AC3E-80B2-9470-3F2C-1EF862FCD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811" y="3346863"/>
            <a:ext cx="803780" cy="1134000"/>
          </a:xfrm>
          <a:prstGeom prst="rect">
            <a:avLst/>
          </a:prstGeom>
        </p:spPr>
      </p:pic>
      <p:pic>
        <p:nvPicPr>
          <p:cNvPr id="10" name="그림 11">
            <a:extLst>
              <a:ext uri="{FF2B5EF4-FFF2-40B4-BE49-F238E27FC236}">
                <a16:creationId xmlns:a16="http://schemas.microsoft.com/office/drawing/2014/main" id="{88F35C25-15C5-0C24-D371-7A41100D0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285" y="4923082"/>
            <a:ext cx="1575178" cy="859188"/>
          </a:xfrm>
          <a:prstGeom prst="rect">
            <a:avLst/>
          </a:prstGeom>
        </p:spPr>
      </p:pic>
      <p:pic>
        <p:nvPicPr>
          <p:cNvPr id="12" name="그림 13">
            <a:extLst>
              <a:ext uri="{FF2B5EF4-FFF2-40B4-BE49-F238E27FC236}">
                <a16:creationId xmlns:a16="http://schemas.microsoft.com/office/drawing/2014/main" id="{44D0C9AD-10C5-A832-6621-431BF4F9D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323" y="2513299"/>
            <a:ext cx="1322099" cy="1322099"/>
          </a:xfrm>
          <a:prstGeom prst="rect">
            <a:avLst/>
          </a:prstGeom>
        </p:spPr>
      </p:pic>
      <p:pic>
        <p:nvPicPr>
          <p:cNvPr id="16" name="그림 17">
            <a:extLst>
              <a:ext uri="{FF2B5EF4-FFF2-40B4-BE49-F238E27FC236}">
                <a16:creationId xmlns:a16="http://schemas.microsoft.com/office/drawing/2014/main" id="{1E17F2BD-6605-F308-AAEF-D17F874E5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9881" y="1457930"/>
            <a:ext cx="1324260" cy="827928"/>
          </a:xfrm>
          <a:prstGeom prst="rect">
            <a:avLst/>
          </a:prstGeom>
        </p:spPr>
      </p:pic>
      <p:pic>
        <p:nvPicPr>
          <p:cNvPr id="18" name="그림 19">
            <a:extLst>
              <a:ext uri="{FF2B5EF4-FFF2-40B4-BE49-F238E27FC236}">
                <a16:creationId xmlns:a16="http://schemas.microsoft.com/office/drawing/2014/main" id="{0478D998-84E2-9DDC-D2B6-B05A451DC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6136" y="3798519"/>
            <a:ext cx="1670251" cy="939516"/>
          </a:xfrm>
          <a:prstGeom prst="rect">
            <a:avLst/>
          </a:prstGeom>
        </p:spPr>
      </p:pic>
      <p:pic>
        <p:nvPicPr>
          <p:cNvPr id="20" name="그림 21" descr="텍스트, 유리이(가) 표시된 사진&#10;&#10;자동 생성된 설명">
            <a:extLst>
              <a:ext uri="{FF2B5EF4-FFF2-40B4-BE49-F238E27FC236}">
                <a16:creationId xmlns:a16="http://schemas.microsoft.com/office/drawing/2014/main" id="{CC9795AB-F0D9-792A-6949-C260BD1D7D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8303" y="2505646"/>
            <a:ext cx="1545095" cy="1545095"/>
          </a:xfrm>
          <a:prstGeom prst="rect">
            <a:avLst/>
          </a:prstGeom>
        </p:spPr>
      </p:pic>
      <p:sp>
        <p:nvSpPr>
          <p:cNvPr id="2" name="십자형 1">
            <a:extLst>
              <a:ext uri="{FF2B5EF4-FFF2-40B4-BE49-F238E27FC236}">
                <a16:creationId xmlns:a16="http://schemas.microsoft.com/office/drawing/2014/main" id="{8917A139-2530-2BE1-6C71-356DEB81C55A}"/>
              </a:ext>
            </a:extLst>
          </p:cNvPr>
          <p:cNvSpPr/>
          <p:nvPr/>
        </p:nvSpPr>
        <p:spPr>
          <a:xfrm>
            <a:off x="10454590" y="4435873"/>
            <a:ext cx="286657" cy="286657"/>
          </a:xfrm>
          <a:prstGeom prst="plus">
            <a:avLst>
              <a:gd name="adj" fmla="val 4369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76635F3-BE6C-5119-F7C4-54E48CB223C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8224"/>
          <a:stretch/>
        </p:blipFill>
        <p:spPr>
          <a:xfrm>
            <a:off x="9575637" y="4918905"/>
            <a:ext cx="897924" cy="274479"/>
          </a:xfrm>
          <a:prstGeom prst="rect">
            <a:avLst/>
          </a:prstGeom>
        </p:spPr>
      </p:pic>
      <p:pic>
        <p:nvPicPr>
          <p:cNvPr id="13" name="그래픽 12" descr="문서 단색으로 채워진">
            <a:extLst>
              <a:ext uri="{FF2B5EF4-FFF2-40B4-BE49-F238E27FC236}">
                <a16:creationId xmlns:a16="http://schemas.microsoft.com/office/drawing/2014/main" id="{B3F56675-BA02-C938-4952-346015365B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32506" y="4287108"/>
            <a:ext cx="584185" cy="584185"/>
          </a:xfrm>
          <a:prstGeom prst="rect">
            <a:avLst/>
          </a:prstGeom>
        </p:spPr>
      </p:pic>
      <p:pic>
        <p:nvPicPr>
          <p:cNvPr id="15" name="그래픽 14" descr="사용자 단색으로 채워진">
            <a:extLst>
              <a:ext uri="{FF2B5EF4-FFF2-40B4-BE49-F238E27FC236}">
                <a16:creationId xmlns:a16="http://schemas.microsoft.com/office/drawing/2014/main" id="{F2959E0C-B447-24E4-0949-FB9254B14E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75145" y="2539318"/>
            <a:ext cx="914400" cy="914400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9506AFE-CEE7-366D-2941-BD829F46C3A6}"/>
              </a:ext>
            </a:extLst>
          </p:cNvPr>
          <p:cNvSpPr/>
          <p:nvPr/>
        </p:nvSpPr>
        <p:spPr>
          <a:xfrm>
            <a:off x="2530575" y="2894223"/>
            <a:ext cx="504684" cy="140141"/>
          </a:xfrm>
          <a:prstGeom prst="rightArrow">
            <a:avLst>
              <a:gd name="adj1" fmla="val 27345"/>
              <a:gd name="adj2" fmla="val 975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74B5F0B8-4B3E-01D7-8F72-5BDD177F1E87}"/>
              </a:ext>
            </a:extLst>
          </p:cNvPr>
          <p:cNvSpPr/>
          <p:nvPr/>
        </p:nvSpPr>
        <p:spPr>
          <a:xfrm flipH="1">
            <a:off x="2530575" y="3114222"/>
            <a:ext cx="504684" cy="140141"/>
          </a:xfrm>
          <a:prstGeom prst="rightArrow">
            <a:avLst>
              <a:gd name="adj1" fmla="val 25080"/>
              <a:gd name="adj2" fmla="val 975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BCCC1CB-76BF-4FE6-8F8A-72F7539C19C2}"/>
              </a:ext>
            </a:extLst>
          </p:cNvPr>
          <p:cNvSpPr/>
          <p:nvPr/>
        </p:nvSpPr>
        <p:spPr>
          <a:xfrm>
            <a:off x="4392869" y="3083264"/>
            <a:ext cx="614365" cy="140141"/>
          </a:xfrm>
          <a:prstGeom prst="rightArrow">
            <a:avLst>
              <a:gd name="adj1" fmla="val 25078"/>
              <a:gd name="adj2" fmla="val 11117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40B9535-D18E-F702-682B-FF5C09201243}"/>
              </a:ext>
            </a:extLst>
          </p:cNvPr>
          <p:cNvSpPr/>
          <p:nvPr/>
        </p:nvSpPr>
        <p:spPr>
          <a:xfrm rot="19615267">
            <a:off x="5832005" y="2173157"/>
            <a:ext cx="1081835" cy="140141"/>
          </a:xfrm>
          <a:prstGeom prst="rightArrow">
            <a:avLst>
              <a:gd name="adj1" fmla="val 23583"/>
              <a:gd name="adj2" fmla="val 1454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A90BC65-AF2C-56AA-4D89-F70AA169A59F}"/>
              </a:ext>
            </a:extLst>
          </p:cNvPr>
          <p:cNvSpPr/>
          <p:nvPr/>
        </p:nvSpPr>
        <p:spPr>
          <a:xfrm rot="1984733" flipV="1">
            <a:off x="5832005" y="4131762"/>
            <a:ext cx="1081835" cy="140141"/>
          </a:xfrm>
          <a:prstGeom prst="rightArrow">
            <a:avLst>
              <a:gd name="adj1" fmla="val 25671"/>
              <a:gd name="adj2" fmla="val 1600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DE7C7FBE-0496-1B51-1877-D6B391218E63}"/>
              </a:ext>
            </a:extLst>
          </p:cNvPr>
          <p:cNvSpPr/>
          <p:nvPr/>
        </p:nvSpPr>
        <p:spPr>
          <a:xfrm rot="1388269" flipH="1">
            <a:off x="8643632" y="2192262"/>
            <a:ext cx="1081835" cy="140141"/>
          </a:xfrm>
          <a:prstGeom prst="rightArrow">
            <a:avLst>
              <a:gd name="adj1" fmla="val 18662"/>
              <a:gd name="adj2" fmla="val 1604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5FF66760-F29C-90CE-193A-C8314E29CFFD}"/>
              </a:ext>
            </a:extLst>
          </p:cNvPr>
          <p:cNvSpPr/>
          <p:nvPr/>
        </p:nvSpPr>
        <p:spPr>
          <a:xfrm rot="20151955">
            <a:off x="8519173" y="3944449"/>
            <a:ext cx="1394224" cy="149263"/>
          </a:xfrm>
          <a:prstGeom prst="rightArrow">
            <a:avLst>
              <a:gd name="adj1" fmla="val 27406"/>
              <a:gd name="adj2" fmla="val 1478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5F649AB3-0A73-3D33-7095-AC9F80297194}"/>
              </a:ext>
            </a:extLst>
          </p:cNvPr>
          <p:cNvSpPr/>
          <p:nvPr/>
        </p:nvSpPr>
        <p:spPr>
          <a:xfrm rot="20151955" flipH="1" flipV="1">
            <a:off x="8458003" y="3766499"/>
            <a:ext cx="1394224" cy="149263"/>
          </a:xfrm>
          <a:prstGeom prst="rightArrow">
            <a:avLst>
              <a:gd name="adj1" fmla="val 28548"/>
              <a:gd name="adj2" fmla="val 13815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3296-545D-4793-6297-57C8E8C30811}"/>
              </a:ext>
            </a:extLst>
          </p:cNvPr>
          <p:cNvSpPr txBox="1"/>
          <p:nvPr/>
        </p:nvSpPr>
        <p:spPr>
          <a:xfrm>
            <a:off x="10752932" y="4378364"/>
            <a:ext cx="819878" cy="469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/>
              <a:t>RPA</a:t>
            </a:r>
          </a:p>
        </p:txBody>
      </p:sp>
      <p:sp>
        <p:nvSpPr>
          <p:cNvPr id="40" name="TextBox 3">
            <a:extLst>
              <a:ext uri="{FF2B5EF4-FFF2-40B4-BE49-F238E27FC236}">
                <a16:creationId xmlns:a16="http://schemas.microsoft.com/office/drawing/2014/main" id="{D48C1B8F-CC9A-891B-5FFD-D48BB35F1F41}"/>
              </a:ext>
            </a:extLst>
          </p:cNvPr>
          <p:cNvSpPr txBox="1"/>
          <p:nvPr/>
        </p:nvSpPr>
        <p:spPr>
          <a:xfrm>
            <a:off x="2647652" y="444615"/>
            <a:ext cx="221567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맑은 고딕"/>
              </a:rPr>
              <a:t>&lt;서비스 </a:t>
            </a:r>
            <a:r>
              <a:rPr lang="ko-KR" altLang="en-US" b="1" err="1">
                <a:ea typeface="맑은 고딕"/>
              </a:rPr>
              <a:t>아키텍쳐</a:t>
            </a:r>
            <a:r>
              <a:rPr lang="ko-KR" altLang="en-US" b="1">
                <a:ea typeface="맑은 고딕"/>
              </a:rPr>
              <a:t>&gt;</a:t>
            </a:r>
            <a:endParaRPr 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41076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FA535B2-97FA-75C5-7F64-B5604E6A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3F87F5A4-1816-C7EB-0005-9DA1815EEF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</a:t>
            </a:r>
          </a:p>
        </p:txBody>
      </p:sp>
      <p:sp>
        <p:nvSpPr>
          <p:cNvPr id="38" name="내용 개체 틀 37">
            <a:extLst>
              <a:ext uri="{FF2B5EF4-FFF2-40B4-BE49-F238E27FC236}">
                <a16:creationId xmlns:a16="http://schemas.microsoft.com/office/drawing/2014/main" id="{A6F263FD-4B7C-35F3-68E7-CAD561DF80B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ea typeface="맑은 고딕"/>
              </a:rPr>
              <a:t>데이터의 수집</a:t>
            </a:r>
            <a:br>
              <a:rPr lang="en-US" altLang="ko-KR" dirty="0">
                <a:ea typeface="맑은 고딕"/>
              </a:rPr>
            </a:br>
            <a:r>
              <a:rPr lang="ko-KR" altLang="en-US" dirty="0">
                <a:ea typeface="맑은 고딕"/>
              </a:rPr>
              <a:t>및 분류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602A464-822E-10FA-8884-0C0A68EBB55C}"/>
              </a:ext>
            </a:extLst>
          </p:cNvPr>
          <p:cNvCxnSpPr>
            <a:cxnSpLocks/>
          </p:cNvCxnSpPr>
          <p:nvPr/>
        </p:nvCxnSpPr>
        <p:spPr>
          <a:xfrm>
            <a:off x="1414186" y="5957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660021C-D489-9FE2-741B-2F8E07245E92}"/>
              </a:ext>
            </a:extLst>
          </p:cNvPr>
          <p:cNvSpPr/>
          <p:nvPr/>
        </p:nvSpPr>
        <p:spPr>
          <a:xfrm>
            <a:off x="6810831" y="1807128"/>
            <a:ext cx="927639" cy="379800"/>
          </a:xfrm>
          <a:prstGeom prst="flowChartAlternateProcess">
            <a:avLst/>
          </a:prstGeom>
          <a:solidFill>
            <a:srgbClr val="E3F1F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a typeface="맑은 고딕"/>
              </a:rPr>
              <a:t>RPA</a:t>
            </a:r>
            <a:endParaRPr lang="ko-KR" altLang="en-US" b="1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11DC1A-357B-4F39-BD34-43FA4BB9433A}"/>
              </a:ext>
            </a:extLst>
          </p:cNvPr>
          <p:cNvSpPr txBox="1"/>
          <p:nvPr/>
        </p:nvSpPr>
        <p:spPr>
          <a:xfrm>
            <a:off x="7665112" y="3630077"/>
            <a:ext cx="1770036" cy="10202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400" dirty="0" err="1">
                <a:ea typeface="맑은 고딕"/>
              </a:rPr>
              <a:t>공고명</a:t>
            </a:r>
            <a:endParaRPr lang="en-US" altLang="ko-KR" sz="1400" dirty="0"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400" dirty="0">
                <a:ea typeface="맑은 고딕"/>
              </a:rPr>
              <a:t>관리기관</a:t>
            </a:r>
            <a:endParaRPr lang="en-US" altLang="ko-KR" sz="1050" dirty="0"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400" dirty="0">
                <a:ea typeface="맑은 고딕"/>
              </a:rPr>
              <a:t>신청기간정보</a:t>
            </a:r>
            <a:r>
              <a:rPr lang="ko-KR" altLang="en-US" sz="1000" dirty="0">
                <a:ea typeface="맑은 고딕"/>
              </a:rPr>
              <a:t>(</a:t>
            </a:r>
            <a:r>
              <a:rPr lang="ko-KR" altLang="en-US" sz="1000" dirty="0" err="1">
                <a:ea typeface="맑은 고딕"/>
              </a:rPr>
              <a:t>date</a:t>
            </a:r>
            <a:r>
              <a:rPr lang="ko-KR" altLang="en-US" sz="1000" dirty="0">
                <a:ea typeface="맑은 고딕"/>
              </a:rPr>
              <a:t>)</a:t>
            </a:r>
            <a:endParaRPr lang="en-US" altLang="ko-KR" sz="1000" dirty="0"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C54D23-2D3D-C8CC-9374-6DE42C0E04A3}"/>
              </a:ext>
            </a:extLst>
          </p:cNvPr>
          <p:cNvSpPr txBox="1"/>
          <p:nvPr/>
        </p:nvSpPr>
        <p:spPr>
          <a:xfrm>
            <a:off x="2481430" y="3630078"/>
            <a:ext cx="1075936" cy="10202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400" err="1">
                <a:ea typeface="맑은 고딕"/>
              </a:rPr>
              <a:t>공고명</a:t>
            </a:r>
            <a:endParaRPr lang="en-US" altLang="ko-KR" sz="1400"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400">
                <a:ea typeface="맑은 고딕"/>
              </a:rPr>
              <a:t>관리기관</a:t>
            </a:r>
            <a:endParaRPr lang="en-US" altLang="ko-KR" sz="1400"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400">
                <a:ea typeface="맑은 고딕"/>
              </a:rPr>
              <a:t>소관부처</a:t>
            </a:r>
            <a:endParaRPr lang="en-US" altLang="ko-KR" sz="140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CD36B-F17B-9FDF-B58A-B536FD24E810}"/>
              </a:ext>
            </a:extLst>
          </p:cNvPr>
          <p:cNvSpPr txBox="1"/>
          <p:nvPr/>
        </p:nvSpPr>
        <p:spPr>
          <a:xfrm>
            <a:off x="3814579" y="3495176"/>
            <a:ext cx="1919517" cy="13433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400">
                <a:ea typeface="맑은 고딕"/>
              </a:rPr>
              <a:t>신청시작일자</a:t>
            </a:r>
            <a:r>
              <a:rPr lang="ko-KR" sz="1000">
                <a:latin typeface="Malgun Gothic"/>
                <a:ea typeface="Malgun Gothic"/>
              </a:rPr>
              <a:t>(</a:t>
            </a:r>
            <a:r>
              <a:rPr lang="ko-KR" sz="1000" err="1">
                <a:latin typeface="Malgun Gothic"/>
                <a:ea typeface="Malgun Gothic"/>
              </a:rPr>
              <a:t>date</a:t>
            </a:r>
            <a:r>
              <a:rPr lang="ko-KR" sz="1000">
                <a:latin typeface="Malgun Gothic"/>
                <a:ea typeface="Malgun Gothic"/>
              </a:rPr>
              <a:t>)</a:t>
            </a:r>
            <a:endParaRPr lang="en-US" altLang="ko-KR" sz="100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400">
                <a:ea typeface="맑은 고딕"/>
              </a:rPr>
              <a:t>신청 종료일자</a:t>
            </a:r>
            <a:r>
              <a:rPr lang="ko-KR" sz="1000">
                <a:latin typeface="Malgun Gothic"/>
                <a:ea typeface="Malgun Gothic"/>
              </a:rPr>
              <a:t>(</a:t>
            </a:r>
            <a:r>
              <a:rPr lang="ko-KR" sz="1000" err="1">
                <a:latin typeface="Malgun Gothic"/>
                <a:ea typeface="Malgun Gothic"/>
              </a:rPr>
              <a:t>date</a:t>
            </a:r>
            <a:r>
              <a:rPr lang="ko-KR" sz="1000">
                <a:latin typeface="Malgun Gothic"/>
                <a:ea typeface="Malgun Gothic"/>
              </a:rPr>
              <a:t>)</a:t>
            </a:r>
            <a:endParaRPr lang="en-US" altLang="ko-KR" sz="100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400">
                <a:ea typeface="맑은 고딕"/>
              </a:rPr>
              <a:t>등록일자</a:t>
            </a:r>
            <a:r>
              <a:rPr lang="ko-KR" sz="1000">
                <a:latin typeface="Malgun Gothic"/>
                <a:ea typeface="Malgun Gothic"/>
              </a:rPr>
              <a:t>(</a:t>
            </a:r>
            <a:r>
              <a:rPr lang="ko-KR" sz="1000" err="1">
                <a:latin typeface="Malgun Gothic"/>
                <a:ea typeface="Malgun Gothic"/>
              </a:rPr>
              <a:t>date</a:t>
            </a:r>
            <a:r>
              <a:rPr lang="ko-KR" sz="1000">
                <a:latin typeface="Malgun Gothic"/>
                <a:ea typeface="Malgun Gothic"/>
              </a:rPr>
              <a:t>)</a:t>
            </a:r>
            <a:endParaRPr lang="ko-KR" altLang="en-US" sz="100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400">
                <a:ea typeface="맑은 고딕"/>
              </a:rPr>
              <a:t>공고 상세 </a:t>
            </a:r>
            <a:r>
              <a:rPr lang="en-US" altLang="ko-KR" sz="1400" err="1">
                <a:ea typeface="맑은 고딕"/>
              </a:rPr>
              <a:t>url</a:t>
            </a:r>
            <a:endParaRPr lang="ko-KR" altLang="en-US" sz="1400">
              <a:ea typeface="맑은 고딕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29E2ABE-689B-9FAD-3FC2-E690302EAE7D}"/>
              </a:ext>
            </a:extLst>
          </p:cNvPr>
          <p:cNvCxnSpPr>
            <a:cxnSpLocks/>
          </p:cNvCxnSpPr>
          <p:nvPr/>
        </p:nvCxnSpPr>
        <p:spPr>
          <a:xfrm>
            <a:off x="6632791" y="1779515"/>
            <a:ext cx="0" cy="3437378"/>
          </a:xfrm>
          <a:prstGeom prst="line">
            <a:avLst/>
          </a:prstGeom>
          <a:ln w="28575">
            <a:solidFill>
              <a:srgbClr val="178CA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3AFA6AF-AF27-492D-45AE-E4BDFDB31834}"/>
              </a:ext>
            </a:extLst>
          </p:cNvPr>
          <p:cNvSpPr txBox="1"/>
          <p:nvPr/>
        </p:nvSpPr>
        <p:spPr>
          <a:xfrm>
            <a:off x="9401454" y="3591269"/>
            <a:ext cx="1703801" cy="10202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400">
                <a:ea typeface="맑은 고딕"/>
              </a:rPr>
              <a:t>등록일자</a:t>
            </a:r>
            <a:r>
              <a:rPr lang="ko-KR" sz="1000">
                <a:latin typeface="Malgun Gothic"/>
                <a:ea typeface="Malgun Gothic"/>
              </a:rPr>
              <a:t>(</a:t>
            </a:r>
            <a:r>
              <a:rPr lang="ko-KR" sz="1000" err="1">
                <a:latin typeface="Malgun Gothic"/>
                <a:ea typeface="Malgun Gothic"/>
              </a:rPr>
              <a:t>date</a:t>
            </a:r>
            <a:r>
              <a:rPr lang="ko-KR" sz="1000">
                <a:latin typeface="Malgun Gothic"/>
                <a:ea typeface="Malgun Gothic"/>
              </a:rPr>
              <a:t>)</a:t>
            </a:r>
            <a:endParaRPr lang="en-US" altLang="ko-KR" sz="100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400">
                <a:ea typeface="맑은 고딕"/>
              </a:rPr>
              <a:t>공고 상세 </a:t>
            </a:r>
            <a:r>
              <a:rPr lang="en-US" altLang="ko-KR" sz="1400" err="1">
                <a:ea typeface="맑은 고딕"/>
              </a:rPr>
              <a:t>url</a:t>
            </a:r>
            <a:endParaRPr lang="ko-KR" altLang="en-US" sz="140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400">
                <a:ea typeface="맑은 고딕"/>
              </a:rPr>
              <a:t>공고 내용 </a:t>
            </a:r>
            <a:r>
              <a:rPr lang="en-US" altLang="ko-KR" sz="1400">
                <a:ea typeface="맑은 고딕"/>
              </a:rPr>
              <a:t>text</a:t>
            </a:r>
            <a:endParaRPr lang="ko-KR" altLang="en-US" sz="1400">
              <a:ea typeface="맑은 고딕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12CB1929-528D-AADE-31AF-75DE22413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752" y="2305430"/>
            <a:ext cx="1703802" cy="1010923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A3C0F94-2019-7125-0ACE-10F271E3D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327" y="2400878"/>
            <a:ext cx="1925474" cy="82002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00A331-2F6B-DAA2-475E-4F4BA02BB783}"/>
              </a:ext>
            </a:extLst>
          </p:cNvPr>
          <p:cNvSpPr/>
          <p:nvPr/>
        </p:nvSpPr>
        <p:spPr>
          <a:xfrm>
            <a:off x="2092260" y="5498549"/>
            <a:ext cx="9081059" cy="5272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2013년~2022년까지 </a:t>
            </a:r>
            <a:r>
              <a:rPr lang="ko-KR" altLang="en-US" b="1">
                <a:solidFill>
                  <a:schemeClr val="tx1"/>
                </a:solidFill>
                <a:ea typeface="맑은 고딕"/>
              </a:rPr>
              <a:t>148개의 기관</a:t>
            </a:r>
            <a:r>
              <a:rPr lang="ko-KR" altLang="en-US">
                <a:solidFill>
                  <a:schemeClr val="tx1"/>
                </a:solidFill>
                <a:ea typeface="맑은 고딕"/>
              </a:rPr>
              <a:t>에서 </a:t>
            </a:r>
            <a:r>
              <a:rPr lang="ko-KR" altLang="en-US" b="1">
                <a:solidFill>
                  <a:schemeClr val="tx1"/>
                </a:solidFill>
                <a:ea typeface="맑은 고딕"/>
              </a:rPr>
              <a:t>1486개의 공고 데이터</a:t>
            </a:r>
            <a:r>
              <a:rPr lang="ko-KR" altLang="en-US">
                <a:solidFill>
                  <a:schemeClr val="tx1"/>
                </a:solidFill>
                <a:ea typeface="맑은 고딕"/>
              </a:rPr>
              <a:t>를 활용하여 진행함</a:t>
            </a:r>
            <a:endParaRPr lang="en-US" altLang="ko-KR" sz="2800">
              <a:solidFill>
                <a:schemeClr val="tx1"/>
              </a:solidFill>
            </a:endParaRPr>
          </a:p>
        </p:txBody>
      </p:sp>
      <p:sp>
        <p:nvSpPr>
          <p:cNvPr id="44" name="순서도: 대체 처리 43">
            <a:extLst>
              <a:ext uri="{FF2B5EF4-FFF2-40B4-BE49-F238E27FC236}">
                <a16:creationId xmlns:a16="http://schemas.microsoft.com/office/drawing/2014/main" id="{F4192D40-72AD-4016-4387-6B2554B9E31D}"/>
              </a:ext>
            </a:extLst>
          </p:cNvPr>
          <p:cNvSpPr/>
          <p:nvPr/>
        </p:nvSpPr>
        <p:spPr>
          <a:xfrm>
            <a:off x="5518532" y="1807128"/>
            <a:ext cx="927639" cy="379800"/>
          </a:xfrm>
          <a:prstGeom prst="flowChartAlternateProcess">
            <a:avLst/>
          </a:prstGeom>
          <a:solidFill>
            <a:srgbClr val="E3F1F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solidFill>
                  <a:srgbClr val="000000"/>
                </a:solidFill>
                <a:ea typeface="맑은 고딕"/>
              </a:rPr>
              <a:t>CSV</a:t>
            </a:r>
            <a:endParaRPr lang="ko-KR" altLang="en-US" b="1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AFA2D26-AADC-18AE-A919-ADC14AFD59AA}"/>
              </a:ext>
            </a:extLst>
          </p:cNvPr>
          <p:cNvSpPr/>
          <p:nvPr/>
        </p:nvSpPr>
        <p:spPr>
          <a:xfrm>
            <a:off x="3974961" y="687758"/>
            <a:ext cx="5315658" cy="63745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189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사용 자료 출처 및 지표 세부 내역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289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3CBAD0-E6F3-2261-2214-E47C8105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3" name="텍스트 개체 틀 42">
            <a:extLst>
              <a:ext uri="{FF2B5EF4-FFF2-40B4-BE49-F238E27FC236}">
                <a16:creationId xmlns:a16="http://schemas.microsoft.com/office/drawing/2014/main" id="{F50BC272-8E4E-1397-F805-44E6201546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개발</a:t>
            </a:r>
          </a:p>
        </p:txBody>
      </p:sp>
      <p:sp>
        <p:nvSpPr>
          <p:cNvPr id="44" name="내용 개체 틀 43">
            <a:extLst>
              <a:ext uri="{FF2B5EF4-FFF2-40B4-BE49-F238E27FC236}">
                <a16:creationId xmlns:a16="http://schemas.microsoft.com/office/drawing/2014/main" id="{7BE7F114-452A-031D-0878-047CCE7191F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알고리즘 및 </a:t>
            </a:r>
            <a:br>
              <a:rPr lang="en-US" altLang="ko-KR">
                <a:ea typeface="맑은 고딕"/>
              </a:rPr>
            </a:br>
            <a:r>
              <a:rPr lang="ko-KR" altLang="en-US">
                <a:ea typeface="맑은 고딕"/>
              </a:rPr>
              <a:t>솔루션 개발</a:t>
            </a:r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E59CFF13-E9AE-053E-3ACD-2D98F7E91AA2}"/>
              </a:ext>
            </a:extLst>
          </p:cNvPr>
          <p:cNvSpPr txBox="1"/>
          <p:nvPr/>
        </p:nvSpPr>
        <p:spPr>
          <a:xfrm>
            <a:off x="4796219" y="752117"/>
            <a:ext cx="184731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b="1">
              <a:ea typeface="맑은 고딕"/>
            </a:endParaRPr>
          </a:p>
        </p:txBody>
      </p:sp>
      <p:sp>
        <p:nvSpPr>
          <p:cNvPr id="7" name="순서도: 다른 페이지 연결선 43">
            <a:extLst>
              <a:ext uri="{FF2B5EF4-FFF2-40B4-BE49-F238E27FC236}">
                <a16:creationId xmlns:a16="http://schemas.microsoft.com/office/drawing/2014/main" id="{921262D1-8B16-0C83-7356-8EA176B1B094}"/>
              </a:ext>
            </a:extLst>
          </p:cNvPr>
          <p:cNvSpPr/>
          <p:nvPr/>
        </p:nvSpPr>
        <p:spPr>
          <a:xfrm>
            <a:off x="3993383" y="1852219"/>
            <a:ext cx="127462" cy="606450"/>
          </a:xfrm>
          <a:prstGeom prst="flowChartOffpageConnector">
            <a:avLst/>
          </a:prstGeom>
          <a:solidFill>
            <a:srgbClr val="E3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이등변 삼각형 42">
            <a:extLst>
              <a:ext uri="{FF2B5EF4-FFF2-40B4-BE49-F238E27FC236}">
                <a16:creationId xmlns:a16="http://schemas.microsoft.com/office/drawing/2014/main" id="{26EFCC41-AC73-1AF1-76FE-1D779F7E3524}"/>
              </a:ext>
            </a:extLst>
          </p:cNvPr>
          <p:cNvSpPr/>
          <p:nvPr/>
        </p:nvSpPr>
        <p:spPr>
          <a:xfrm flipV="1">
            <a:off x="2882373" y="1678969"/>
            <a:ext cx="2378078" cy="207565"/>
          </a:xfrm>
          <a:prstGeom prst="triangle">
            <a:avLst>
              <a:gd name="adj" fmla="val 49045"/>
            </a:avLst>
          </a:prstGeom>
          <a:solidFill>
            <a:srgbClr val="E3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96FF6-9B2D-C49F-AF9D-129A56431599}"/>
              </a:ext>
            </a:extLst>
          </p:cNvPr>
          <p:cNvSpPr txBox="1"/>
          <p:nvPr/>
        </p:nvSpPr>
        <p:spPr>
          <a:xfrm>
            <a:off x="3498140" y="1488629"/>
            <a:ext cx="1144865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>
                <a:ea typeface="맑은 고딕"/>
              </a:rPr>
              <a:t>검색어 입력</a:t>
            </a:r>
          </a:p>
        </p:txBody>
      </p:sp>
      <p:pic>
        <p:nvPicPr>
          <p:cNvPr id="12" name="그래픽 45" descr="갈매기형 화살표 단색으로 채워진">
            <a:extLst>
              <a:ext uri="{FF2B5EF4-FFF2-40B4-BE49-F238E27FC236}">
                <a16:creationId xmlns:a16="http://schemas.microsoft.com/office/drawing/2014/main" id="{19750DC0-E0F9-C6EA-EBAD-2D3F60104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891725" y="3921544"/>
            <a:ext cx="376873" cy="2121879"/>
          </a:xfrm>
          <a:prstGeom prst="rect">
            <a:avLst/>
          </a:prstGeom>
        </p:spPr>
      </p:pic>
      <p:sp>
        <p:nvSpPr>
          <p:cNvPr id="13" name="직사각형 61">
            <a:extLst>
              <a:ext uri="{FF2B5EF4-FFF2-40B4-BE49-F238E27FC236}">
                <a16:creationId xmlns:a16="http://schemas.microsoft.com/office/drawing/2014/main" id="{E9468E1F-32CD-596A-2610-1E06999B4218}"/>
              </a:ext>
            </a:extLst>
          </p:cNvPr>
          <p:cNvSpPr/>
          <p:nvPr/>
        </p:nvSpPr>
        <p:spPr>
          <a:xfrm>
            <a:off x="5613925" y="2071601"/>
            <a:ext cx="4575435" cy="1339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2" indent="-285750">
              <a:lnSpc>
                <a:spcPct val="150000"/>
              </a:lnSpc>
              <a:buFont typeface="Courier New"/>
              <a:buChar char="o"/>
            </a:pPr>
            <a:r>
              <a:rPr lang="ko-KR" altLang="en-US" sz="1300" b="1">
                <a:solidFill>
                  <a:schemeClr val="tx1"/>
                </a:solidFill>
                <a:ea typeface="+mn-lt"/>
                <a:cs typeface="+mn-lt"/>
              </a:rPr>
              <a:t>공고명</a:t>
            </a:r>
            <a:r>
              <a:rPr lang="ko-KR" altLang="en-US" sz="1300">
                <a:solidFill>
                  <a:schemeClr val="tx1"/>
                </a:solidFill>
                <a:ea typeface="+mn-lt"/>
                <a:cs typeface="+mn-lt"/>
              </a:rPr>
              <a:t>에 포함 </a:t>
            </a:r>
            <a:r>
              <a:rPr lang="ko-KR" altLang="en-US" sz="1300" b="1">
                <a:solidFill>
                  <a:schemeClr val="tx1"/>
                </a:solidFill>
                <a:ea typeface="+mn-lt"/>
                <a:cs typeface="+mn-lt"/>
              </a:rPr>
              <a:t>+1</a:t>
            </a:r>
            <a:r>
              <a:rPr lang="ko-KR" altLang="en-US" sz="1300">
                <a:solidFill>
                  <a:schemeClr val="tx1"/>
                </a:solidFill>
                <a:ea typeface="+mn-lt"/>
                <a:cs typeface="+mn-lt"/>
              </a:rPr>
              <a:t> 부여</a:t>
            </a:r>
            <a:endParaRPr lang="ko-KR" altLang="en-US" sz="13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200150" lvl="2" indent="-285750">
              <a:lnSpc>
                <a:spcPct val="150000"/>
              </a:lnSpc>
              <a:buFont typeface="Courier New"/>
              <a:buChar char="o"/>
            </a:pPr>
            <a:r>
              <a:rPr lang="ko-KR" sz="1300" b="1">
                <a:solidFill>
                  <a:schemeClr val="tx1"/>
                </a:solidFill>
                <a:ea typeface="+mn-lt"/>
                <a:cs typeface="+mn-lt"/>
              </a:rPr>
              <a:t>관리기관</a:t>
            </a:r>
            <a:r>
              <a:rPr lang="ko-KR" sz="1300">
                <a:solidFill>
                  <a:schemeClr val="tx1"/>
                </a:solidFill>
                <a:ea typeface="+mn-lt"/>
                <a:cs typeface="+mn-lt"/>
              </a:rPr>
              <a:t>에 포함 </a:t>
            </a:r>
            <a:r>
              <a:rPr lang="ko-KR" sz="1300" b="1">
                <a:solidFill>
                  <a:schemeClr val="tx1"/>
                </a:solidFill>
                <a:ea typeface="+mn-lt"/>
                <a:cs typeface="+mn-lt"/>
              </a:rPr>
              <a:t>+1</a:t>
            </a:r>
            <a:r>
              <a:rPr lang="ko-KR" sz="1300">
                <a:solidFill>
                  <a:schemeClr val="tx1"/>
                </a:solidFill>
                <a:ea typeface="+mn-lt"/>
                <a:cs typeface="+mn-lt"/>
              </a:rPr>
              <a:t> 부여</a:t>
            </a:r>
            <a:endParaRPr lang="ko-KR">
              <a:solidFill>
                <a:schemeClr val="tx1"/>
              </a:solidFill>
              <a:ea typeface="맑은 고딕"/>
            </a:endParaRPr>
          </a:p>
          <a:p>
            <a:pPr marL="1200150" lvl="2" indent="-285750">
              <a:lnSpc>
                <a:spcPct val="150000"/>
              </a:lnSpc>
              <a:buFont typeface="Courier New"/>
              <a:buChar char="o"/>
            </a:pPr>
            <a:r>
              <a:rPr lang="ko-KR" sz="1300" u="sng">
                <a:solidFill>
                  <a:schemeClr val="tx1"/>
                </a:solidFill>
                <a:ea typeface="+mn-lt"/>
                <a:cs typeface="+mn-lt"/>
              </a:rPr>
              <a:t>첨부파일 내 텍스트</a:t>
            </a:r>
            <a:r>
              <a:rPr lang="ko-KR" sz="1300">
                <a:solidFill>
                  <a:schemeClr val="tx1"/>
                </a:solidFill>
                <a:ea typeface="+mn-lt"/>
                <a:cs typeface="+mn-lt"/>
              </a:rPr>
              <a:t>에 포함 </a:t>
            </a:r>
            <a:r>
              <a:rPr lang="ko-KR" sz="1300" b="1">
                <a:solidFill>
                  <a:schemeClr val="tx1"/>
                </a:solidFill>
                <a:ea typeface="+mn-lt"/>
                <a:cs typeface="+mn-lt"/>
              </a:rPr>
              <a:t>+0.5</a:t>
            </a:r>
            <a:r>
              <a:rPr lang="ko-KR" sz="1300">
                <a:solidFill>
                  <a:schemeClr val="tx1"/>
                </a:solidFill>
                <a:ea typeface="+mn-lt"/>
                <a:cs typeface="+mn-lt"/>
              </a:rPr>
              <a:t> 부여</a:t>
            </a:r>
            <a:endParaRPr lang="ko-KR">
              <a:solidFill>
                <a:schemeClr val="tx1"/>
              </a:solidFill>
              <a:ea typeface="맑은 고딕"/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endParaRPr lang="ko-KR" altLang="en-US" sz="1300" i="1" u="sng">
              <a:solidFill>
                <a:srgbClr val="111111"/>
              </a:solidFill>
              <a:latin typeface="u2000"/>
              <a:ea typeface="맑은 고딕"/>
            </a:endParaRPr>
          </a:p>
        </p:txBody>
      </p:sp>
      <p:sp>
        <p:nvSpPr>
          <p:cNvPr id="15" name="직사각형 39">
            <a:extLst>
              <a:ext uri="{FF2B5EF4-FFF2-40B4-BE49-F238E27FC236}">
                <a16:creationId xmlns:a16="http://schemas.microsoft.com/office/drawing/2014/main" id="{40FDA275-719B-BA19-8C97-E6C7891EEF52}"/>
              </a:ext>
            </a:extLst>
          </p:cNvPr>
          <p:cNvSpPr/>
          <p:nvPr/>
        </p:nvSpPr>
        <p:spPr>
          <a:xfrm>
            <a:off x="6465038" y="1335088"/>
            <a:ext cx="2389390" cy="459396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solidFill>
                  <a:schemeClr val="tx1"/>
                </a:solidFill>
              </a:rPr>
              <a:t>Ranking Algorithm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45B995-D265-8FFA-C41C-C9C8685A5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832335"/>
            <a:ext cx="2743200" cy="22709"/>
          </a:xfrm>
          <a:prstGeom prst="rect">
            <a:avLst/>
          </a:prstGeom>
        </p:spPr>
      </p:pic>
      <p:sp>
        <p:nvSpPr>
          <p:cNvPr id="17" name="직사각형 39">
            <a:extLst>
              <a:ext uri="{FF2B5EF4-FFF2-40B4-BE49-F238E27FC236}">
                <a16:creationId xmlns:a16="http://schemas.microsoft.com/office/drawing/2014/main" id="{EDF2E51B-3941-82CD-B4ED-0093F8193655}"/>
              </a:ext>
            </a:extLst>
          </p:cNvPr>
          <p:cNvSpPr/>
          <p:nvPr/>
        </p:nvSpPr>
        <p:spPr>
          <a:xfrm>
            <a:off x="6465037" y="3305779"/>
            <a:ext cx="2389390" cy="459396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solidFill>
                  <a:schemeClr val="tx1"/>
                </a:solidFill>
                <a:ea typeface="맑은 고딕"/>
              </a:rPr>
              <a:t>Post Ranking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E08EA-9AA1-A363-7065-E66547FC1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227" y="3759231"/>
            <a:ext cx="2743200" cy="22709"/>
          </a:xfrm>
          <a:prstGeom prst="rect">
            <a:avLst/>
          </a:prstGeom>
        </p:spPr>
      </p:pic>
      <p:sp>
        <p:nvSpPr>
          <p:cNvPr id="19" name="직사각형 1">
            <a:extLst>
              <a:ext uri="{FF2B5EF4-FFF2-40B4-BE49-F238E27FC236}">
                <a16:creationId xmlns:a16="http://schemas.microsoft.com/office/drawing/2014/main" id="{1B538F48-A298-4D01-D33B-08C85CB6AE34}"/>
              </a:ext>
            </a:extLst>
          </p:cNvPr>
          <p:cNvSpPr/>
          <p:nvPr/>
        </p:nvSpPr>
        <p:spPr>
          <a:xfrm>
            <a:off x="6583500" y="4016233"/>
            <a:ext cx="4770655" cy="1873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AutoNum type="romanUcPeriod"/>
            </a:pPr>
            <a:r>
              <a:rPr lang="ko-KR" altLang="en-US" sz="1300" b="1" u="sng">
                <a:solidFill>
                  <a:srgbClr val="111111"/>
                </a:solidFill>
                <a:latin typeface="u2000"/>
                <a:ea typeface="맑은 고딕"/>
              </a:rPr>
              <a:t>완벽히 일치하는 공고명이 있는 경우:</a:t>
            </a:r>
            <a:endParaRPr lang="ko-KR" altLang="en-US" sz="1300">
              <a:solidFill>
                <a:srgbClr val="000000"/>
              </a:solidFill>
              <a:latin typeface="맑은 고딕" panose="020F0502020204030204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300" b="1">
                <a:solidFill>
                  <a:srgbClr val="111111"/>
                </a:solidFill>
                <a:latin typeface="u2000"/>
                <a:ea typeface="맑은 고딕"/>
              </a:rPr>
              <a:t>최상단</a:t>
            </a:r>
            <a:r>
              <a:rPr lang="ko-KR" altLang="en-US" sz="1300">
                <a:solidFill>
                  <a:srgbClr val="111111"/>
                </a:solidFill>
                <a:latin typeface="u2000"/>
                <a:ea typeface="맑은 고딕"/>
              </a:rPr>
              <a:t>에 위치</a:t>
            </a:r>
            <a:endParaRPr lang="en-US" altLang="ko-KR" sz="1300">
              <a:solidFill>
                <a:srgbClr val="111111"/>
              </a:solidFill>
              <a:latin typeface="u2000"/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+mj-lt"/>
              <a:buAutoNum type="romanUcPeriod" startAt="2"/>
            </a:pPr>
            <a:r>
              <a:rPr lang="ko-KR" altLang="en-US" sz="1300" b="1" u="sng">
                <a:solidFill>
                  <a:srgbClr val="111111"/>
                </a:solidFill>
                <a:latin typeface="u2000"/>
                <a:ea typeface="맑은 고딕"/>
              </a:rPr>
              <a:t>그 외의 경우</a:t>
            </a:r>
            <a:endParaRPr lang="en-US" altLang="ko-KR" sz="1300" b="1" u="sng">
              <a:solidFill>
                <a:srgbClr val="111111"/>
              </a:solidFill>
              <a:latin typeface="u2000"/>
              <a:ea typeface="맑은 고딕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300">
                <a:solidFill>
                  <a:srgbClr val="111111"/>
                </a:solidFill>
                <a:latin typeface="u2000"/>
                <a:ea typeface="맑은 고딕"/>
              </a:rPr>
              <a:t>Ranking algorithm</a:t>
            </a:r>
            <a:r>
              <a:rPr lang="ko-KR" altLang="en-US" sz="1300">
                <a:solidFill>
                  <a:srgbClr val="111111"/>
                </a:solidFill>
                <a:latin typeface="u2000"/>
                <a:ea typeface="맑은 고딕"/>
              </a:rPr>
              <a:t>에 따라 나온 </a:t>
            </a:r>
            <a:r>
              <a:rPr lang="ko-KR" altLang="en-US" sz="1300" b="1">
                <a:solidFill>
                  <a:srgbClr val="111111"/>
                </a:solidFill>
                <a:latin typeface="u2000"/>
                <a:ea typeface="맑은 고딕"/>
              </a:rPr>
              <a:t>점수에 따라 역순</a:t>
            </a:r>
            <a:r>
              <a:rPr lang="ko-KR" altLang="en-US" sz="1300">
                <a:solidFill>
                  <a:srgbClr val="111111"/>
                </a:solidFill>
                <a:latin typeface="u2000"/>
                <a:ea typeface="맑은 고딕"/>
              </a:rPr>
              <a:t>으로 정렬</a:t>
            </a:r>
            <a:endParaRPr lang="en-US" altLang="ko-KR" sz="1300">
              <a:solidFill>
                <a:srgbClr val="111111"/>
              </a:solidFill>
              <a:latin typeface="u2000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solidFill>
                  <a:srgbClr val="111111"/>
                </a:solidFill>
                <a:latin typeface="u2000"/>
                <a:ea typeface="맑은 고딕"/>
                <a:sym typeface="Wingdings" panose="05000000000000000000" pitchFamily="2" charset="2"/>
              </a:rPr>
              <a:t>       </a:t>
            </a:r>
            <a:r>
              <a:rPr lang="ko-KR" altLang="en-US" sz="1300" u="sng">
                <a:solidFill>
                  <a:srgbClr val="111111"/>
                </a:solidFill>
                <a:latin typeface="u2000"/>
                <a:ea typeface="맑은 고딕"/>
                <a:sym typeface="Wingdings" panose="05000000000000000000" pitchFamily="2" charset="2"/>
              </a:rPr>
              <a:t>사용자가 원하는 정보에 더 가까운 공고를 제공가능</a:t>
            </a:r>
            <a:endParaRPr lang="ko-KR" altLang="en-US" sz="1300" u="sng">
              <a:solidFill>
                <a:srgbClr val="111111"/>
              </a:solidFill>
              <a:latin typeface="u2000"/>
              <a:ea typeface="맑은 고딕"/>
            </a:endParaRPr>
          </a:p>
          <a:p>
            <a:pPr marL="228600" indent="-228600" algn="ctr">
              <a:lnSpc>
                <a:spcPct val="150000"/>
              </a:lnSpc>
              <a:buAutoNum type="romanUcPeriod" startAt="2"/>
            </a:pPr>
            <a:endParaRPr lang="ko-KR" altLang="en-US" sz="1100" b="1">
              <a:solidFill>
                <a:srgbClr val="111111"/>
              </a:solidFill>
              <a:latin typeface="u2000"/>
              <a:ea typeface="맑은 고딕"/>
            </a:endParaRPr>
          </a:p>
        </p:txBody>
      </p:sp>
      <p:grpSp>
        <p:nvGrpSpPr>
          <p:cNvPr id="29" name="그룹 34">
            <a:extLst>
              <a:ext uri="{FF2B5EF4-FFF2-40B4-BE49-F238E27FC236}">
                <a16:creationId xmlns:a16="http://schemas.microsoft.com/office/drawing/2014/main" id="{7400D375-7D07-860F-1B98-44D22BB56B8E}"/>
              </a:ext>
            </a:extLst>
          </p:cNvPr>
          <p:cNvGrpSpPr/>
          <p:nvPr/>
        </p:nvGrpSpPr>
        <p:grpSpPr>
          <a:xfrm>
            <a:off x="2783267" y="2175016"/>
            <a:ext cx="2607648" cy="982769"/>
            <a:chOff x="4328160" y="2295361"/>
            <a:chExt cx="2804160" cy="1209052"/>
          </a:xfrm>
        </p:grpSpPr>
        <p:sp>
          <p:nvSpPr>
            <p:cNvPr id="27" name="설명선: 아래쪽 화살표 31">
              <a:extLst>
                <a:ext uri="{FF2B5EF4-FFF2-40B4-BE49-F238E27FC236}">
                  <a16:creationId xmlns:a16="http://schemas.microsoft.com/office/drawing/2014/main" id="{A0FD411D-78BE-AE77-33C0-35EFA731A4C5}"/>
                </a:ext>
              </a:extLst>
            </p:cNvPr>
            <p:cNvSpPr/>
            <p:nvPr/>
          </p:nvSpPr>
          <p:spPr>
            <a:xfrm>
              <a:off x="4328160" y="2295361"/>
              <a:ext cx="2804160" cy="1209052"/>
            </a:xfrm>
            <a:prstGeom prst="downArrowCallout">
              <a:avLst/>
            </a:prstGeom>
            <a:solidFill>
              <a:schemeClr val="bg1"/>
            </a:solidFill>
            <a:ln w="12700">
              <a:solidFill>
                <a:srgbClr val="178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3">
              <a:extLst>
                <a:ext uri="{FF2B5EF4-FFF2-40B4-BE49-F238E27FC236}">
                  <a16:creationId xmlns:a16="http://schemas.microsoft.com/office/drawing/2014/main" id="{B5675780-BFD6-CE62-B714-852CACFA0C51}"/>
                </a:ext>
              </a:extLst>
            </p:cNvPr>
            <p:cNvSpPr/>
            <p:nvPr/>
          </p:nvSpPr>
          <p:spPr>
            <a:xfrm>
              <a:off x="4437540" y="2345731"/>
              <a:ext cx="2639660" cy="705009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550" b="1">
                  <a:solidFill>
                    <a:schemeClr val="tx1"/>
                  </a:solidFill>
                  <a:ea typeface="맑은 고딕"/>
                </a:rPr>
                <a:t>Preprocessing</a:t>
              </a:r>
            </a:p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- </a:t>
              </a:r>
              <a:r>
                <a:rPr lang="ko-KR" altLang="en-US" sz="1200">
                  <a:solidFill>
                    <a:schemeClr val="tx1"/>
                  </a:solidFill>
                </a:rPr>
                <a:t>검색어를 띄어쓰기 단위로 </a:t>
              </a:r>
              <a:r>
                <a:rPr lang="en-US" altLang="ko-KR" sz="1200">
                  <a:solidFill>
                    <a:schemeClr val="tx1"/>
                  </a:solidFill>
                </a:rPr>
                <a:t>split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31" name="Rectangle 75">
            <a:extLst>
              <a:ext uri="{FF2B5EF4-FFF2-40B4-BE49-F238E27FC236}">
                <a16:creationId xmlns:a16="http://schemas.microsoft.com/office/drawing/2014/main" id="{B06AEEE1-DF5C-1EE3-DE92-99E7630B1347}"/>
              </a:ext>
            </a:extLst>
          </p:cNvPr>
          <p:cNvSpPr/>
          <p:nvPr/>
        </p:nvSpPr>
        <p:spPr>
          <a:xfrm>
            <a:off x="2818523" y="4119179"/>
            <a:ext cx="2592551" cy="551793"/>
          </a:xfrm>
          <a:prstGeom prst="rect">
            <a:avLst/>
          </a:prstGeom>
          <a:solidFill>
            <a:schemeClr val="bg1"/>
          </a:solidFill>
          <a:ln w="12700">
            <a:solidFill>
              <a:srgbClr val="178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550" b="1">
                <a:solidFill>
                  <a:schemeClr val="tx1"/>
                </a:solidFill>
                <a:ea typeface="맑은 고딕"/>
              </a:rPr>
              <a:t>Post Ranking</a:t>
            </a:r>
            <a:endParaRPr lang="en-US" altLang="ko-KR" sz="1550" b="1">
              <a:solidFill>
                <a:schemeClr val="tx1"/>
              </a:solidFill>
              <a:ea typeface="맑은 고딕"/>
            </a:endParaRPr>
          </a:p>
        </p:txBody>
      </p:sp>
      <p:grpSp>
        <p:nvGrpSpPr>
          <p:cNvPr id="35" name="Group 85">
            <a:extLst>
              <a:ext uri="{FF2B5EF4-FFF2-40B4-BE49-F238E27FC236}">
                <a16:creationId xmlns:a16="http://schemas.microsoft.com/office/drawing/2014/main" id="{0E44AD5C-487D-1BFA-1798-7560309F00C6}"/>
              </a:ext>
            </a:extLst>
          </p:cNvPr>
          <p:cNvGrpSpPr/>
          <p:nvPr/>
        </p:nvGrpSpPr>
        <p:grpSpPr>
          <a:xfrm>
            <a:off x="2818301" y="3191016"/>
            <a:ext cx="2598890" cy="860149"/>
            <a:chOff x="4745198" y="3427498"/>
            <a:chExt cx="2607648" cy="947735"/>
          </a:xfrm>
        </p:grpSpPr>
        <p:sp>
          <p:nvSpPr>
            <p:cNvPr id="33" name="설명선: 아래쪽 화살표 31">
              <a:extLst>
                <a:ext uri="{FF2B5EF4-FFF2-40B4-BE49-F238E27FC236}">
                  <a16:creationId xmlns:a16="http://schemas.microsoft.com/office/drawing/2014/main" id="{4238AD75-11AF-0482-BFA9-EF6617074C5C}"/>
                </a:ext>
              </a:extLst>
            </p:cNvPr>
            <p:cNvSpPr/>
            <p:nvPr/>
          </p:nvSpPr>
          <p:spPr>
            <a:xfrm>
              <a:off x="4745198" y="3427498"/>
              <a:ext cx="2607648" cy="947735"/>
            </a:xfrm>
            <a:prstGeom prst="downArrowCallout">
              <a:avLst/>
            </a:prstGeom>
            <a:solidFill>
              <a:schemeClr val="bg1"/>
            </a:solidFill>
            <a:ln w="12700">
              <a:solidFill>
                <a:srgbClr val="178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9">
              <a:extLst>
                <a:ext uri="{FF2B5EF4-FFF2-40B4-BE49-F238E27FC236}">
                  <a16:creationId xmlns:a16="http://schemas.microsoft.com/office/drawing/2014/main" id="{7FAADC1C-80C8-CD4C-5A51-B3856E4F4888}"/>
                </a:ext>
              </a:extLst>
            </p:cNvPr>
            <p:cNvSpPr/>
            <p:nvPr/>
          </p:nvSpPr>
          <p:spPr>
            <a:xfrm>
              <a:off x="4850300" y="3472883"/>
              <a:ext cx="2397442" cy="506175"/>
            </a:xfrm>
            <a:prstGeom prst="rect">
              <a:avLst/>
            </a:prstGeom>
            <a:solidFill>
              <a:srgbClr val="FFFF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550" b="1">
                  <a:solidFill>
                    <a:schemeClr val="tx1"/>
                  </a:solidFill>
                  <a:ea typeface="맑은 고딕"/>
                </a:rPr>
                <a:t>Ranking Algorithm</a:t>
              </a:r>
              <a:endParaRPr lang="ko-KR" altLang="en-US" sz="1550" b="1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75">
            <a:extLst>
              <a:ext uri="{FF2B5EF4-FFF2-40B4-BE49-F238E27FC236}">
                <a16:creationId xmlns:a16="http://schemas.microsoft.com/office/drawing/2014/main" id="{BBA771B9-FC58-0563-0EF0-1F380EC2F70C}"/>
              </a:ext>
            </a:extLst>
          </p:cNvPr>
          <p:cNvSpPr/>
          <p:nvPr/>
        </p:nvSpPr>
        <p:spPr>
          <a:xfrm>
            <a:off x="2830238" y="5356735"/>
            <a:ext cx="2568034" cy="253585"/>
          </a:xfrm>
          <a:prstGeom prst="rect">
            <a:avLst/>
          </a:prstGeom>
          <a:solidFill>
            <a:schemeClr val="bg1"/>
          </a:solidFill>
          <a:ln w="12700">
            <a:solidFill>
              <a:srgbClr val="178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50" b="1">
                <a:solidFill>
                  <a:schemeClr val="tx1"/>
                </a:solidFill>
                <a:ea typeface="맑은 고딕"/>
              </a:rPr>
              <a:t>OUTCOME</a:t>
            </a:r>
          </a:p>
        </p:txBody>
      </p:sp>
      <p:sp>
        <p:nvSpPr>
          <p:cNvPr id="48" name="TextBox 3">
            <a:extLst>
              <a:ext uri="{FF2B5EF4-FFF2-40B4-BE49-F238E27FC236}">
                <a16:creationId xmlns:a16="http://schemas.microsoft.com/office/drawing/2014/main" id="{D3409966-021F-F838-18FB-98EA1455BA2D}"/>
              </a:ext>
            </a:extLst>
          </p:cNvPr>
          <p:cNvSpPr txBox="1"/>
          <p:nvPr/>
        </p:nvSpPr>
        <p:spPr>
          <a:xfrm>
            <a:off x="2675880" y="474786"/>
            <a:ext cx="152317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맑은 고딕"/>
              </a:rPr>
              <a:t>&lt;검색 기능&gt;</a:t>
            </a:r>
            <a:endParaRPr 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44903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B83123-C09B-344B-8F63-8CCFE59B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58DD4313-C167-9CD0-23F5-C00A26074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개발</a:t>
            </a:r>
          </a:p>
        </p:txBody>
      </p:sp>
      <p:sp>
        <p:nvSpPr>
          <p:cNvPr id="32" name="내용 개체 틀 31">
            <a:extLst>
              <a:ext uri="{FF2B5EF4-FFF2-40B4-BE49-F238E27FC236}">
                <a16:creationId xmlns:a16="http://schemas.microsoft.com/office/drawing/2014/main" id="{5A1ECEED-2B2D-C711-1830-F33C5AA1EDB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알고리즘 및 </a:t>
            </a:r>
            <a:br>
              <a:rPr lang="en-US" altLang="ko-KR">
                <a:ea typeface="맑은 고딕"/>
              </a:rPr>
            </a:br>
            <a:r>
              <a:rPr lang="ko-KR" altLang="en-US">
                <a:ea typeface="맑은 고딕"/>
              </a:rPr>
              <a:t>솔루션 개발</a:t>
            </a:r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CC10F-6B73-2B42-BA00-95DBB377E7DF}"/>
              </a:ext>
            </a:extLst>
          </p:cNvPr>
          <p:cNvSpPr/>
          <p:nvPr/>
        </p:nvSpPr>
        <p:spPr>
          <a:xfrm>
            <a:off x="2609811" y="2102597"/>
            <a:ext cx="2890302" cy="792892"/>
          </a:xfrm>
          <a:prstGeom prst="rect">
            <a:avLst/>
          </a:prstGeom>
          <a:noFill/>
          <a:ln w="12700">
            <a:solidFill>
              <a:srgbClr val="178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ko-KR" sz="1400" b="1">
                <a:solidFill>
                  <a:srgbClr val="000000"/>
                </a:solidFill>
                <a:latin typeface="Malgun Gothic"/>
                <a:ea typeface="Malgun Gothic"/>
              </a:rPr>
              <a:t>사이트 </a:t>
            </a:r>
            <a:r>
              <a:rPr lang="ko-KR" sz="1400" b="1" err="1">
                <a:solidFill>
                  <a:srgbClr val="000000"/>
                </a:solidFill>
                <a:latin typeface="Malgun Gothic"/>
                <a:ea typeface="Malgun Gothic"/>
              </a:rPr>
              <a:t>공고명</a:t>
            </a:r>
            <a:endParaRPr lang="ko-KR" sz="1400" b="1" dirty="0" err="1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3DDD8-510B-8CDF-0AF4-74C53CD872A7}"/>
              </a:ext>
            </a:extLst>
          </p:cNvPr>
          <p:cNvSpPr/>
          <p:nvPr/>
        </p:nvSpPr>
        <p:spPr>
          <a:xfrm>
            <a:off x="2612752" y="3535686"/>
            <a:ext cx="2893539" cy="792892"/>
          </a:xfrm>
          <a:prstGeom prst="rect">
            <a:avLst/>
          </a:prstGeom>
          <a:noFill/>
          <a:ln w="12700">
            <a:solidFill>
              <a:srgbClr val="178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b="1">
                <a:solidFill>
                  <a:srgbClr val="000000"/>
                </a:solidFill>
                <a:latin typeface="Malgun Gothic"/>
                <a:ea typeface="Malgun Gothic"/>
              </a:rPr>
              <a:t>Preprocessing</a:t>
            </a:r>
            <a:endParaRPr lang="ko-KR" altLang="en-US" sz="1400" b="1" dirty="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10C9E-007B-20E5-EF05-F922CDA5677C}"/>
              </a:ext>
            </a:extLst>
          </p:cNvPr>
          <p:cNvSpPr/>
          <p:nvPr/>
        </p:nvSpPr>
        <p:spPr>
          <a:xfrm>
            <a:off x="2612752" y="4977307"/>
            <a:ext cx="2893539" cy="792892"/>
          </a:xfrm>
          <a:prstGeom prst="rect">
            <a:avLst/>
          </a:prstGeom>
          <a:noFill/>
          <a:ln w="12700">
            <a:solidFill>
              <a:srgbClr val="178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b="1">
                <a:solidFill>
                  <a:srgbClr val="000000"/>
                </a:solidFill>
                <a:latin typeface="Malgun Gothic"/>
                <a:ea typeface="Malgun Gothic"/>
              </a:rPr>
              <a:t>Clustering by keyword</a:t>
            </a:r>
            <a:endParaRPr lang="en-US" altLang="ko-KR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16C6F0B-D839-4CC7-1110-9B448DE785AE}"/>
              </a:ext>
            </a:extLst>
          </p:cNvPr>
          <p:cNvSpPr/>
          <p:nvPr/>
        </p:nvSpPr>
        <p:spPr>
          <a:xfrm>
            <a:off x="3815481" y="3058435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C1ADF22-545B-681C-697F-6EA260A751A7}"/>
              </a:ext>
            </a:extLst>
          </p:cNvPr>
          <p:cNvSpPr/>
          <p:nvPr/>
        </p:nvSpPr>
        <p:spPr>
          <a:xfrm>
            <a:off x="3815480" y="4502997"/>
            <a:ext cx="483972" cy="308918"/>
          </a:xfrm>
          <a:prstGeom prst="downArrow">
            <a:avLst/>
          </a:prstGeom>
          <a:solidFill>
            <a:srgbClr val="178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6F6FA1-4C8A-3DCC-A10B-9AA9992F8A78}"/>
              </a:ext>
            </a:extLst>
          </p:cNvPr>
          <p:cNvSpPr txBox="1"/>
          <p:nvPr/>
        </p:nvSpPr>
        <p:spPr>
          <a:xfrm>
            <a:off x="2563414" y="1116255"/>
            <a:ext cx="573604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000">
                <a:latin typeface="Malgun Gothic"/>
                <a:ea typeface="Malgun Gothic"/>
              </a:rPr>
              <a:t>1. </a:t>
            </a:r>
            <a:r>
              <a:rPr lang="en-US" altLang="ko-KR" sz="2000">
                <a:latin typeface="Malgun Gothic"/>
                <a:ea typeface="Malgun Gothic"/>
              </a:rPr>
              <a:t>Rule based</a:t>
            </a:r>
            <a:r>
              <a:rPr lang="ko-KR" sz="2000">
                <a:latin typeface="Malgun Gothic"/>
                <a:ea typeface="Malgun Gothic"/>
              </a:rPr>
              <a:t> </a:t>
            </a:r>
            <a:r>
              <a:rPr lang="ko-KR" sz="2000" err="1">
                <a:latin typeface="Malgun Gothic"/>
                <a:ea typeface="Malgun Gothic"/>
              </a:rPr>
              <a:t>algorithm</a:t>
            </a:r>
            <a:r>
              <a:rPr lang="ko-KR" sz="2000">
                <a:latin typeface="Malgun Gothic"/>
                <a:ea typeface="Malgun Gothic"/>
                <a:cs typeface="+mn-lt"/>
              </a:rPr>
              <a:t> </a:t>
            </a:r>
            <a:r>
              <a:rPr lang="ko-KR" altLang="en-US" sz="200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2000" err="1">
                <a:latin typeface="Malgun Gothic"/>
                <a:ea typeface="Malgun Gothic"/>
                <a:cs typeface="+mn-lt"/>
              </a:rPr>
              <a:t>Keyword</a:t>
            </a:r>
            <a:r>
              <a:rPr lang="ko-KR" altLang="en-US" sz="200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2000" err="1">
                <a:latin typeface="Malgun Gothic"/>
                <a:ea typeface="Malgun Gothic"/>
                <a:cs typeface="+mn-lt"/>
              </a:rPr>
              <a:t>Matching</a:t>
            </a:r>
            <a:r>
              <a:rPr lang="ko-KR" altLang="en-US" sz="2000">
                <a:latin typeface="Malgun Gothic"/>
                <a:ea typeface="Malgun Gothic"/>
                <a:cs typeface="+mn-lt"/>
              </a:rPr>
              <a:t>)</a:t>
            </a:r>
            <a:endParaRPr lang="ko-KR" sz="2000">
              <a:latin typeface="Malgun Gothic"/>
              <a:ea typeface="Malgun Gothic"/>
              <a:cs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973B3E-AAF0-038F-DBFF-90802A2D8F5B}"/>
              </a:ext>
            </a:extLst>
          </p:cNvPr>
          <p:cNvSpPr txBox="1"/>
          <p:nvPr/>
        </p:nvSpPr>
        <p:spPr>
          <a:xfrm>
            <a:off x="2440116" y="436519"/>
            <a:ext cx="400976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 err="1">
                <a:ea typeface="Malgun Gothic"/>
              </a:rPr>
              <a:t>Recommendation</a:t>
            </a:r>
            <a:r>
              <a:rPr lang="ko-KR" altLang="en-US" sz="2400" b="1">
                <a:latin typeface="맑은 고딕"/>
                <a:ea typeface="Malgun Gothic"/>
              </a:rPr>
              <a:t> System</a:t>
            </a:r>
            <a:r>
              <a:rPr lang="en-US" sz="2400" b="1">
                <a:latin typeface="Malgun Gothic"/>
                <a:ea typeface="Malgun Gothic"/>
              </a:rPr>
              <a:t>​</a:t>
            </a:r>
            <a:endParaRPr lang="en-US" sz="2400" b="1">
              <a:ea typeface="맑은 고딕" panose="020F050202020403020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858F87-2A45-50D8-60CE-915AC972D1E5}"/>
              </a:ext>
            </a:extLst>
          </p:cNvPr>
          <p:cNvSpPr txBox="1"/>
          <p:nvPr/>
        </p:nvSpPr>
        <p:spPr>
          <a:xfrm>
            <a:off x="7676958" y="2026321"/>
            <a:ext cx="349431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>
                <a:latin typeface="Malgun Gothic"/>
                <a:ea typeface="Malgun Gothic"/>
              </a:rPr>
              <a:t># 4차산업</a:t>
            </a:r>
          </a:p>
          <a:p>
            <a:endParaRPr lang="en-US" altLang="ko-KR" sz="1600">
              <a:latin typeface="Malgun Gothic"/>
              <a:ea typeface="Malgun Gothic"/>
            </a:endParaRPr>
          </a:p>
          <a:p>
            <a:r>
              <a:rPr lang="en-US" altLang="ko-KR" sz="1400" err="1">
                <a:latin typeface="Malgun Gothic"/>
                <a:ea typeface="Malgun Gothic"/>
              </a:rPr>
              <a:t>인공지능</a:t>
            </a:r>
            <a:r>
              <a:rPr lang="en-US" altLang="ko-KR" sz="1400">
                <a:latin typeface="Malgun Gothic"/>
                <a:ea typeface="Malgun Gothic"/>
              </a:rPr>
              <a:t>, </a:t>
            </a:r>
            <a:r>
              <a:rPr lang="en-US" altLang="ko-KR" sz="1400" err="1">
                <a:latin typeface="Malgun Gothic"/>
                <a:ea typeface="Malgun Gothic"/>
              </a:rPr>
              <a:t>메타버스</a:t>
            </a:r>
            <a:r>
              <a:rPr lang="en-US" altLang="ko-KR" sz="1400">
                <a:latin typeface="Malgun Gothic"/>
                <a:ea typeface="Malgun Gothic"/>
              </a:rPr>
              <a:t>, ICT, SW 등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8758A8-8277-AB20-FD71-B8CDC548D0FC}"/>
              </a:ext>
            </a:extLst>
          </p:cNvPr>
          <p:cNvSpPr txBox="1"/>
          <p:nvPr/>
        </p:nvSpPr>
        <p:spPr>
          <a:xfrm>
            <a:off x="7676958" y="3442828"/>
            <a:ext cx="359228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latin typeface="Malgun Gothic"/>
                <a:ea typeface="Malgun Gothic"/>
              </a:rPr>
              <a:t># </a:t>
            </a:r>
            <a:r>
              <a:rPr lang="en-US" altLang="ko-KR" sz="1600" b="1">
                <a:latin typeface="Malgun Gothic"/>
                <a:ea typeface="Malgun Gothic"/>
              </a:rPr>
              <a:t>친환경</a:t>
            </a:r>
          </a:p>
          <a:p>
            <a:endParaRPr lang="en-US" altLang="ko-KR" sz="1600">
              <a:latin typeface="Malgun Gothic"/>
              <a:ea typeface="Malgun Gothic"/>
            </a:endParaRPr>
          </a:p>
          <a:p>
            <a:r>
              <a:rPr lang="en-US" altLang="ko-KR" sz="1400" err="1">
                <a:latin typeface="Malgun Gothic"/>
                <a:ea typeface="Malgun Gothic"/>
              </a:rPr>
              <a:t>태양</a:t>
            </a:r>
            <a:r>
              <a:rPr lang="en-US" altLang="ko-KR" sz="1400">
                <a:latin typeface="Malgun Gothic"/>
                <a:ea typeface="Malgun Gothic"/>
              </a:rPr>
              <a:t>, </a:t>
            </a:r>
            <a:r>
              <a:rPr lang="en-US" altLang="ko-KR" sz="1400" err="1">
                <a:latin typeface="Malgun Gothic"/>
                <a:ea typeface="Malgun Gothic"/>
              </a:rPr>
              <a:t>수소</a:t>
            </a:r>
            <a:r>
              <a:rPr lang="en-US" altLang="ko-KR" sz="1400">
                <a:latin typeface="Malgun Gothic"/>
                <a:ea typeface="Malgun Gothic"/>
              </a:rPr>
              <a:t>, </a:t>
            </a:r>
            <a:r>
              <a:rPr lang="en-US" altLang="ko-KR" sz="1400" err="1">
                <a:latin typeface="Malgun Gothic"/>
                <a:ea typeface="Malgun Gothic"/>
              </a:rPr>
              <a:t>신재생에너지</a:t>
            </a:r>
            <a:r>
              <a:rPr lang="en-US" altLang="ko-KR" sz="1400">
                <a:latin typeface="Malgun Gothic"/>
                <a:ea typeface="Malgun Gothic"/>
              </a:rPr>
              <a:t> 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24DC41-1F30-970F-9E01-76242C2933A2}"/>
              </a:ext>
            </a:extLst>
          </p:cNvPr>
          <p:cNvSpPr txBox="1"/>
          <p:nvPr/>
        </p:nvSpPr>
        <p:spPr>
          <a:xfrm>
            <a:off x="7676957" y="4817959"/>
            <a:ext cx="38882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latin typeface="Malgun Gothic"/>
                <a:ea typeface="Malgun Gothic"/>
              </a:rPr>
              <a:t># </a:t>
            </a:r>
            <a:r>
              <a:rPr lang="en-US" altLang="ko-KR" sz="1600" b="1">
                <a:latin typeface="Malgun Gothic"/>
                <a:ea typeface="Malgun Gothic"/>
              </a:rPr>
              <a:t>Bio&amp;Health</a:t>
            </a:r>
          </a:p>
          <a:p>
            <a:endParaRPr lang="en-US" altLang="ko-KR" sz="1600">
              <a:latin typeface="Malgun Gothic"/>
              <a:ea typeface="Malgun Gothic"/>
            </a:endParaRPr>
          </a:p>
          <a:p>
            <a:r>
              <a:rPr lang="ko-KR" altLang="en-US" sz="1400">
                <a:latin typeface="Malgun Gothic"/>
                <a:ea typeface="Malgun Gothic"/>
              </a:rPr>
              <a:t>생명공학,</a:t>
            </a:r>
            <a:r>
              <a:rPr lang="en-US" sz="1400">
                <a:latin typeface="Malgun Gothic"/>
                <a:ea typeface="Malgun Gothic"/>
              </a:rPr>
              <a:t> </a:t>
            </a:r>
            <a:r>
              <a:rPr lang="en-US" altLang="ko-KR" sz="1400" err="1">
                <a:latin typeface="Malgun Gothic"/>
                <a:ea typeface="Malgun Gothic"/>
              </a:rPr>
              <a:t>메디케어</a:t>
            </a:r>
            <a:r>
              <a:rPr lang="en-US" altLang="ko-KR" sz="1400">
                <a:latin typeface="Malgun Gothic"/>
                <a:ea typeface="Malgun Gothic"/>
              </a:rPr>
              <a:t>, </a:t>
            </a:r>
            <a:r>
              <a:rPr lang="en-US" altLang="ko-KR" sz="1400" err="1">
                <a:latin typeface="Malgun Gothic"/>
                <a:ea typeface="Malgun Gothic"/>
              </a:rPr>
              <a:t>마이크로바이옴</a:t>
            </a:r>
            <a:r>
              <a:rPr lang="en-US" altLang="ko-KR" sz="1400">
                <a:latin typeface="Malgun Gothic"/>
                <a:ea typeface="Malgun Gothic"/>
              </a:rPr>
              <a:t> 등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500F52AD-CF79-9459-74DE-976EAE904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833" y="4813094"/>
            <a:ext cx="1051709" cy="1081397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73B0AEE8-FA03-BF25-83EB-8C44F2515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038" y="1907845"/>
            <a:ext cx="1092779" cy="107298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1CF05D2-D38F-E66F-0944-998E9D39D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881" y="3333997"/>
            <a:ext cx="1169720" cy="11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62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B83123-C09B-344B-8F63-8CCFE59B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A524F8B7-199D-42D6-9257-DFEE14BFE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개발</a:t>
            </a:r>
          </a:p>
        </p:txBody>
      </p:sp>
      <p:sp>
        <p:nvSpPr>
          <p:cNvPr id="34" name="내용 개체 틀 33">
            <a:extLst>
              <a:ext uri="{FF2B5EF4-FFF2-40B4-BE49-F238E27FC236}">
                <a16:creationId xmlns:a16="http://schemas.microsoft.com/office/drawing/2014/main" id="{8661A26A-4D45-8420-D2C7-727ABD01C63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알고리즘 및 </a:t>
            </a:r>
            <a:br>
              <a:rPr lang="en-US" altLang="ko-KR">
                <a:ea typeface="맑은 고딕"/>
              </a:rPr>
            </a:br>
            <a:r>
              <a:rPr lang="ko-KR" altLang="en-US">
                <a:ea typeface="맑은 고딕"/>
              </a:rPr>
              <a:t>솔루션 개발</a:t>
            </a:r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8826AD-FE71-3FF5-DDE8-9485B8FFA93A}"/>
              </a:ext>
            </a:extLst>
          </p:cNvPr>
          <p:cNvSpPr/>
          <p:nvPr/>
        </p:nvSpPr>
        <p:spPr>
          <a:xfrm>
            <a:off x="1969636" y="3002797"/>
            <a:ext cx="2378674" cy="792892"/>
          </a:xfrm>
          <a:prstGeom prst="rect">
            <a:avLst/>
          </a:prstGeom>
          <a:noFill/>
          <a:ln w="12700">
            <a:solidFill>
              <a:srgbClr val="178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400" b="1">
                <a:solidFill>
                  <a:srgbClr val="000000"/>
                </a:solidFill>
                <a:latin typeface="Malgun Gothic"/>
                <a:ea typeface="Malgun Gothic"/>
              </a:rPr>
              <a:t>공고명 </a:t>
            </a:r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</a:rPr>
              <a:t>텍스트</a:t>
            </a: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CCE0B-DC07-4422-FA9F-69C2CB9EFB0F}"/>
              </a:ext>
            </a:extLst>
          </p:cNvPr>
          <p:cNvSpPr/>
          <p:nvPr/>
        </p:nvSpPr>
        <p:spPr>
          <a:xfrm>
            <a:off x="1966995" y="4067643"/>
            <a:ext cx="2378674" cy="792892"/>
          </a:xfrm>
          <a:prstGeom prst="rect">
            <a:avLst/>
          </a:prstGeom>
          <a:noFill/>
          <a:ln w="12700">
            <a:solidFill>
              <a:srgbClr val="178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</a:rPr>
              <a:t>공고문 첨부파일 텍스트</a:t>
            </a:r>
            <a:endParaRPr lang="ko-KR" sz="1400" b="1">
              <a:solidFill>
                <a:srgbClr val="000000"/>
              </a:solidFill>
              <a:latin typeface="Malgun Gothic"/>
              <a:ea typeface="Malgun Gothic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F5F25-623A-FF96-DC4C-BDC3B9650D00}"/>
              </a:ext>
            </a:extLst>
          </p:cNvPr>
          <p:cNvSpPr/>
          <p:nvPr/>
        </p:nvSpPr>
        <p:spPr>
          <a:xfrm>
            <a:off x="4848916" y="3172691"/>
            <a:ext cx="1828693" cy="1535352"/>
          </a:xfrm>
          <a:prstGeom prst="rect">
            <a:avLst/>
          </a:prstGeom>
          <a:noFill/>
          <a:ln w="12700">
            <a:solidFill>
              <a:srgbClr val="178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Preprocessing</a:t>
            </a: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&amp;</a:t>
            </a: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Tokenizing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95C6BE-80C1-15F2-242A-A1A205FDE01E}"/>
              </a:ext>
            </a:extLst>
          </p:cNvPr>
          <p:cNvSpPr/>
          <p:nvPr/>
        </p:nvSpPr>
        <p:spPr>
          <a:xfrm>
            <a:off x="7769916" y="3663263"/>
            <a:ext cx="2893539" cy="792892"/>
          </a:xfrm>
          <a:prstGeom prst="rect">
            <a:avLst/>
          </a:prstGeom>
          <a:noFill/>
          <a:ln w="12700">
            <a:solidFill>
              <a:srgbClr val="178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400" b="1" dirty="0" err="1">
                <a:solidFill>
                  <a:srgbClr val="000000"/>
                </a:solidFill>
                <a:latin typeface="Malgun Gothic"/>
                <a:ea typeface="Malgun Gothic"/>
              </a:rPr>
              <a:t>Truncated</a:t>
            </a:r>
            <a:r>
              <a:rPr 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 SVD</a:t>
            </a:r>
            <a:endParaRPr lang="en-US" altLang="ko-KR" sz="1400">
              <a:ea typeface="+mn-lt"/>
              <a:cs typeface="+mn-lt"/>
            </a:endParaRPr>
          </a:p>
          <a:p>
            <a:pPr algn="ctr"/>
            <a:r>
              <a:rPr 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ko-KR" sz="1400" b="1" dirty="0" err="1">
                <a:solidFill>
                  <a:srgbClr val="000000"/>
                </a:solidFill>
                <a:latin typeface="Malgun Gothic"/>
                <a:ea typeface="Malgun Gothic"/>
              </a:rPr>
              <a:t>components</a:t>
            </a:r>
            <a:r>
              <a:rPr 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=1024)</a:t>
            </a:r>
            <a:endParaRPr lang="en-US" altLang="ko-KR" sz="1400">
              <a:solidFill>
                <a:srgbClr val="FFFFFF"/>
              </a:solidFill>
              <a:latin typeface="맑은 고딕" panose="020F0502020204030204"/>
              <a:ea typeface="맑은 고딕" panose="020F0502020204030204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AFBC2A9-1CCE-122C-AE9C-B9E1123E4B14}"/>
              </a:ext>
            </a:extLst>
          </p:cNvPr>
          <p:cNvSpPr/>
          <p:nvPr/>
        </p:nvSpPr>
        <p:spPr>
          <a:xfrm rot="16200000">
            <a:off x="4368637" y="3287929"/>
            <a:ext cx="483972" cy="308918"/>
          </a:xfrm>
          <a:prstGeom prst="downArrow">
            <a:avLst/>
          </a:prstGeom>
          <a:solidFill>
            <a:srgbClr val="178CA4"/>
          </a:solidFill>
          <a:ln>
            <a:solidFill>
              <a:srgbClr val="178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C5F975EB-01E5-EEE3-437B-16AC6F382C25}"/>
              </a:ext>
            </a:extLst>
          </p:cNvPr>
          <p:cNvSpPr/>
          <p:nvPr/>
        </p:nvSpPr>
        <p:spPr>
          <a:xfrm>
            <a:off x="8972644" y="3303280"/>
            <a:ext cx="483972" cy="308918"/>
          </a:xfrm>
          <a:prstGeom prst="downArrow">
            <a:avLst/>
          </a:prstGeom>
          <a:solidFill>
            <a:srgbClr val="178CA4"/>
          </a:solidFill>
          <a:ln>
            <a:solidFill>
              <a:srgbClr val="178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D342F3-4E5D-1C83-3916-1417F8184EED}"/>
              </a:ext>
            </a:extLst>
          </p:cNvPr>
          <p:cNvSpPr/>
          <p:nvPr/>
        </p:nvSpPr>
        <p:spPr>
          <a:xfrm>
            <a:off x="7780801" y="4871577"/>
            <a:ext cx="2893539" cy="792892"/>
          </a:xfrm>
          <a:prstGeom prst="rect">
            <a:avLst/>
          </a:prstGeom>
          <a:noFill/>
          <a:ln w="12700">
            <a:solidFill>
              <a:srgbClr val="178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err="1">
                <a:solidFill>
                  <a:srgbClr val="000000"/>
                </a:solidFill>
                <a:latin typeface="Malgun Gothic"/>
                <a:ea typeface="Malgun Gothic"/>
              </a:rPr>
              <a:t>Clustering</a:t>
            </a:r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b="1" err="1">
                <a:solidFill>
                  <a:srgbClr val="000000"/>
                </a:solidFill>
                <a:latin typeface="Malgun Gothic"/>
                <a:ea typeface="Malgun Gothic"/>
              </a:rPr>
              <a:t>by</a:t>
            </a:r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</a:rPr>
              <a:t> </a:t>
            </a:r>
            <a:r>
              <a:rPr lang="ko-KR" sz="1400" b="1">
                <a:solidFill>
                  <a:srgbClr val="000000"/>
                </a:solidFill>
                <a:latin typeface="Malgun Gothic"/>
                <a:ea typeface="Malgun Gothic"/>
              </a:rPr>
              <a:t>K-</a:t>
            </a:r>
            <a:r>
              <a:rPr lang="ko-KR" sz="1400" b="1" err="1">
                <a:solidFill>
                  <a:srgbClr val="000000"/>
                </a:solidFill>
                <a:latin typeface="Malgun Gothic"/>
                <a:ea typeface="Malgun Gothic"/>
              </a:rPr>
              <a:t>Means</a:t>
            </a:r>
            <a:endParaRPr lang="ko-KR" altLang="en-US" sz="1400" b="1" err="1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6F53341-E55A-F654-235D-2167015EC444}"/>
              </a:ext>
            </a:extLst>
          </p:cNvPr>
          <p:cNvSpPr/>
          <p:nvPr/>
        </p:nvSpPr>
        <p:spPr>
          <a:xfrm>
            <a:off x="8983529" y="4531132"/>
            <a:ext cx="483972" cy="308918"/>
          </a:xfrm>
          <a:prstGeom prst="downArrow">
            <a:avLst/>
          </a:prstGeom>
          <a:solidFill>
            <a:srgbClr val="178CA4"/>
          </a:solidFill>
          <a:ln>
            <a:solidFill>
              <a:srgbClr val="178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809C8B-14F0-813F-3A18-66CE41F481D9}"/>
              </a:ext>
            </a:extLst>
          </p:cNvPr>
          <p:cNvSpPr txBox="1"/>
          <p:nvPr/>
        </p:nvSpPr>
        <p:spPr>
          <a:xfrm>
            <a:off x="2563414" y="1116255"/>
            <a:ext cx="50255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>
                <a:latin typeface="Malgun Gothic"/>
                <a:ea typeface="Malgun Gothic"/>
              </a:rPr>
              <a:t>2</a:t>
            </a:r>
            <a:r>
              <a:rPr lang="ko-KR" sz="2000">
                <a:latin typeface="Malgun Gothic"/>
                <a:ea typeface="Malgun Gothic"/>
              </a:rPr>
              <a:t>.</a:t>
            </a:r>
            <a:r>
              <a:rPr lang="ko-KR" altLang="en-US" sz="2000">
                <a:latin typeface="Malgun Gothic"/>
                <a:ea typeface="Malgun Gothic"/>
              </a:rPr>
              <a:t> </a:t>
            </a:r>
            <a:r>
              <a:rPr lang="en-US" altLang="ko-KR" sz="2000">
                <a:latin typeface="Malgun Gothic"/>
                <a:ea typeface="Malgun Gothic"/>
              </a:rPr>
              <a:t>Machine</a:t>
            </a:r>
            <a:r>
              <a:rPr lang="ko-KR" altLang="en-US" sz="2000">
                <a:latin typeface="Malgun Gothic"/>
                <a:ea typeface="Malgun Gothic"/>
              </a:rPr>
              <a:t> </a:t>
            </a:r>
            <a:r>
              <a:rPr lang="en-US" altLang="ko-KR" sz="2000">
                <a:latin typeface="Malgun Gothic"/>
                <a:ea typeface="Malgun Gothic"/>
              </a:rPr>
              <a:t>learning</a:t>
            </a:r>
            <a:r>
              <a:rPr lang="ko-KR" altLang="en-US" sz="2000">
                <a:latin typeface="Malgun Gothic"/>
                <a:ea typeface="Malgun Gothic"/>
              </a:rPr>
              <a:t> </a:t>
            </a:r>
            <a:r>
              <a:rPr lang="ko-KR" sz="2000" err="1">
                <a:latin typeface="Malgun Gothic"/>
                <a:ea typeface="Malgun Gothic"/>
              </a:rPr>
              <a:t>algorithm</a:t>
            </a:r>
            <a:r>
              <a:rPr lang="ko-KR" altLang="en-US" sz="2000">
                <a:latin typeface="Malgun Gothic"/>
                <a:ea typeface="Malgun Gothic"/>
                <a:cs typeface="+mn-lt"/>
              </a:rPr>
              <a:t> </a:t>
            </a:r>
            <a:r>
              <a:rPr lang="ko-KR" sz="2000">
                <a:latin typeface="Malgun Gothic"/>
                <a:ea typeface="Malgun Gothic"/>
                <a:cs typeface="+mn-lt"/>
              </a:rPr>
              <a:t>(K-</a:t>
            </a:r>
            <a:r>
              <a:rPr lang="ko-KR" sz="2000" err="1">
                <a:latin typeface="Malgun Gothic"/>
                <a:ea typeface="Malgun Gothic"/>
                <a:cs typeface="+mn-lt"/>
              </a:rPr>
              <a:t>Means</a:t>
            </a:r>
            <a:r>
              <a:rPr lang="ko-KR" sz="2000">
                <a:latin typeface="Malgun Gothic"/>
                <a:ea typeface="Malgun Gothic"/>
                <a:cs typeface="+mn-lt"/>
              </a:rPr>
              <a:t>)</a:t>
            </a:r>
            <a:endParaRPr lang="ko-KR">
              <a:ea typeface="맑은 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B5AA91-74A6-6769-B149-9C3F6716B743}"/>
              </a:ext>
            </a:extLst>
          </p:cNvPr>
          <p:cNvSpPr txBox="1"/>
          <p:nvPr/>
        </p:nvSpPr>
        <p:spPr>
          <a:xfrm>
            <a:off x="2440116" y="436519"/>
            <a:ext cx="400976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 err="1">
                <a:ea typeface="Malgun Gothic"/>
              </a:rPr>
              <a:t>Recommendation</a:t>
            </a:r>
            <a:r>
              <a:rPr lang="ko-KR" altLang="en-US" sz="2400" b="1">
                <a:latin typeface="맑은 고딕"/>
                <a:ea typeface="Malgun Gothic"/>
              </a:rPr>
              <a:t> System</a:t>
            </a:r>
            <a:r>
              <a:rPr lang="en-US" sz="2400" b="1">
                <a:latin typeface="Malgun Gothic"/>
                <a:ea typeface="Malgun Gothic"/>
              </a:rPr>
              <a:t>​</a:t>
            </a:r>
            <a:endParaRPr lang="en-US" sz="2400" b="1">
              <a:ea typeface="맑은 고딕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B37390-D954-5259-CCE8-7958489ED5A5}"/>
              </a:ext>
            </a:extLst>
          </p:cNvPr>
          <p:cNvSpPr/>
          <p:nvPr/>
        </p:nvSpPr>
        <p:spPr>
          <a:xfrm>
            <a:off x="7778569" y="2431922"/>
            <a:ext cx="2893539" cy="792892"/>
          </a:xfrm>
          <a:prstGeom prst="rect">
            <a:avLst/>
          </a:prstGeom>
          <a:noFill/>
          <a:ln w="12700">
            <a:solidFill>
              <a:srgbClr val="178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400" b="1" dirty="0">
                <a:solidFill>
                  <a:srgbClr val="000000"/>
                </a:solidFill>
                <a:latin typeface="Malgun Gothic"/>
                <a:ea typeface="Malgun Gothic"/>
              </a:rPr>
              <a:t>TF-IDF </a:t>
            </a:r>
            <a:r>
              <a:rPr lang="ko-KR" sz="1400" b="1" dirty="0" err="1">
                <a:solidFill>
                  <a:srgbClr val="000000"/>
                </a:solidFill>
                <a:latin typeface="Malgun Gothic"/>
                <a:ea typeface="Malgun Gothic"/>
              </a:rPr>
              <a:t>Embedding</a:t>
            </a:r>
            <a:endParaRPr lang="ko-KR" sz="1400" dirty="0" err="1">
              <a:ea typeface="+mn-lt"/>
              <a:cs typeface="+mn-lt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8B548AD-1902-9FDC-B871-965C0C949F13}"/>
              </a:ext>
            </a:extLst>
          </p:cNvPr>
          <p:cNvSpPr/>
          <p:nvPr/>
        </p:nvSpPr>
        <p:spPr>
          <a:xfrm rot="16200000">
            <a:off x="4368637" y="4274621"/>
            <a:ext cx="483972" cy="308918"/>
          </a:xfrm>
          <a:prstGeom prst="downArrow">
            <a:avLst/>
          </a:prstGeom>
          <a:solidFill>
            <a:srgbClr val="178CA4"/>
          </a:solidFill>
          <a:ln>
            <a:solidFill>
              <a:srgbClr val="178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그룹 7">
            <a:extLst>
              <a:ext uri="{FF2B5EF4-FFF2-40B4-BE49-F238E27FC236}">
                <a16:creationId xmlns:a16="http://schemas.microsoft.com/office/drawing/2014/main" id="{FC217F25-E866-508B-4839-57C1F764FDEB}"/>
              </a:ext>
            </a:extLst>
          </p:cNvPr>
          <p:cNvGrpSpPr/>
          <p:nvPr/>
        </p:nvGrpSpPr>
        <p:grpSpPr>
          <a:xfrm rot="5400000">
            <a:off x="6990419" y="641714"/>
            <a:ext cx="1100878" cy="3754331"/>
            <a:chOff x="4332959" y="1495770"/>
            <a:chExt cx="1100878" cy="3754331"/>
          </a:xfrm>
          <a:solidFill>
            <a:srgbClr val="178CA4"/>
          </a:solidFill>
        </p:grpSpPr>
        <p:sp>
          <p:nvSpPr>
            <p:cNvPr id="23" name="직사각형 50">
              <a:extLst>
                <a:ext uri="{FF2B5EF4-FFF2-40B4-BE49-F238E27FC236}">
                  <a16:creationId xmlns:a16="http://schemas.microsoft.com/office/drawing/2014/main" id="{C3CBF077-5D66-1CB1-F8E8-AB5B055333D8}"/>
                </a:ext>
              </a:extLst>
            </p:cNvPr>
            <p:cNvSpPr/>
            <p:nvPr/>
          </p:nvSpPr>
          <p:spPr>
            <a:xfrm>
              <a:off x="4332959" y="1586734"/>
              <a:ext cx="182570" cy="36604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51">
              <a:extLst>
                <a:ext uri="{FF2B5EF4-FFF2-40B4-BE49-F238E27FC236}">
                  <a16:creationId xmlns:a16="http://schemas.microsoft.com/office/drawing/2014/main" id="{6DD371A3-39FB-DB86-2A8D-124721EBB62B}"/>
                </a:ext>
              </a:extLst>
            </p:cNvPr>
            <p:cNvSpPr/>
            <p:nvPr/>
          </p:nvSpPr>
          <p:spPr>
            <a:xfrm rot="5400000">
              <a:off x="4827587" y="4643851"/>
              <a:ext cx="227645" cy="9848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Arrow: Down 10">
              <a:extLst>
                <a:ext uri="{FF2B5EF4-FFF2-40B4-BE49-F238E27FC236}">
                  <a16:creationId xmlns:a16="http://schemas.microsoft.com/office/drawing/2014/main" id="{17C301DD-E086-8790-E0C2-56D0A8A9F76E}"/>
                </a:ext>
              </a:extLst>
            </p:cNvPr>
            <p:cNvSpPr/>
            <p:nvPr/>
          </p:nvSpPr>
          <p:spPr>
            <a:xfrm rot="16200000">
              <a:off x="4421099" y="1495554"/>
              <a:ext cx="355741" cy="356174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4212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2241</Words>
  <Application>Microsoft Office PowerPoint</Application>
  <PresentationFormat>와이드스크린</PresentationFormat>
  <Paragraphs>532</Paragraphs>
  <Slides>27</Slides>
  <Notes>27</Notes>
  <HiddenSlides>1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HY헤드라인M</vt:lpstr>
      <vt:lpstr>Jost</vt:lpstr>
      <vt:lpstr>Noto Sans CJK KR Bold</vt:lpstr>
      <vt:lpstr>u2000</vt:lpstr>
      <vt:lpstr>Malgun Gothic</vt:lpstr>
      <vt:lpstr>Malgun Gothic</vt:lpstr>
      <vt:lpstr>Arial</vt:lpstr>
      <vt:lpstr>Consolas</vt:lpstr>
      <vt:lpstr>Courier New</vt:lpstr>
      <vt:lpstr>Lato</vt:lpstr>
      <vt:lpstr>Lato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ETL(Extraction, Transformation, Loading) Process</vt:lpstr>
      <vt:lpstr>Text Preprocessing for Recommendation System</vt:lpstr>
      <vt:lpstr>DNN Architecture for Inferencing ‘지원분야’ (5-CV Macro F1 score : approx. 0.8)</vt:lpstr>
      <vt:lpstr>Algorithm for Extracting 기간정보</vt:lpstr>
      <vt:lpstr>Algorithm for Extracting 지원금정보</vt:lpstr>
      <vt:lpstr>웹 어플리케이션 구조도</vt:lpstr>
      <vt:lpstr>01 주제선정</vt:lpstr>
      <vt:lpstr>01 주제선정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최 리사</cp:lastModifiedBy>
  <cp:revision>4</cp:revision>
  <dcterms:created xsi:type="dcterms:W3CDTF">2022-09-27T07:02:54Z</dcterms:created>
  <dcterms:modified xsi:type="dcterms:W3CDTF">2022-10-04T06:21:01Z</dcterms:modified>
</cp:coreProperties>
</file>